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2" r:id="rId6"/>
    <p:sldId id="261" r:id="rId7"/>
    <p:sldId id="268" r:id="rId8"/>
    <p:sldId id="263" r:id="rId9"/>
    <p:sldId id="269"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30F159-FA66-46DD-BF66-DFC1CF67776F}" v="65" dt="2023-11-10T12:29:38.914"/>
    <p1510:client id="{9B07C512-B667-EB4A-49AF-2CEC17EFCE73}" v="14" dt="2023-11-10T10:26:04.9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90" d="100"/>
          <a:sy n="90" d="100"/>
        </p:scale>
        <p:origin x="223"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hal Kumar" userId="S::k.nihal@iitg.ac.in::600eaec0-24d0-49e7-9c69-014d9236a8af" providerId="AD" clId="Web-{9B07C512-B667-EB4A-49AF-2CEC17EFCE73}"/>
    <pc:docChg chg="modSld">
      <pc:chgData name="Nihal Kumar" userId="S::k.nihal@iitg.ac.in::600eaec0-24d0-49e7-9c69-014d9236a8af" providerId="AD" clId="Web-{9B07C512-B667-EB4A-49AF-2CEC17EFCE73}" dt="2023-11-10T10:26:04.983" v="16" actId="20577"/>
      <pc:docMkLst>
        <pc:docMk/>
      </pc:docMkLst>
      <pc:sldChg chg="modSp">
        <pc:chgData name="Nihal Kumar" userId="S::k.nihal@iitg.ac.in::600eaec0-24d0-49e7-9c69-014d9236a8af" providerId="AD" clId="Web-{9B07C512-B667-EB4A-49AF-2CEC17EFCE73}" dt="2023-11-10T10:26:04.983" v="16" actId="20577"/>
        <pc:sldMkLst>
          <pc:docMk/>
          <pc:sldMk cId="2625122287" sldId="256"/>
        </pc:sldMkLst>
        <pc:spChg chg="mod">
          <ac:chgData name="Nihal Kumar" userId="S::k.nihal@iitg.ac.in::600eaec0-24d0-49e7-9c69-014d9236a8af" providerId="AD" clId="Web-{9B07C512-B667-EB4A-49AF-2CEC17EFCE73}" dt="2023-11-10T10:26:04.983" v="16" actId="20577"/>
          <ac:spMkLst>
            <pc:docMk/>
            <pc:sldMk cId="2625122287" sldId="256"/>
            <ac:spMk id="3" creationId="{C16D4B48-9B3E-75FA-8239-6182EFEC36C9}"/>
          </ac:spMkLst>
        </pc:spChg>
      </pc:sldChg>
    </pc:docChg>
  </pc:docChgLst>
  <pc:docChgLst>
    <pc:chgData name="Nihal Kumar" userId="S::k.nihal@iitg.ac.in::600eaec0-24d0-49e7-9c69-014d9236a8af" providerId="AD" clId="Web-{6E30F159-FA66-46DD-BF66-DFC1CF67776F}"/>
    <pc:docChg chg="modSld">
      <pc:chgData name="Nihal Kumar" userId="S::k.nihal@iitg.ac.in::600eaec0-24d0-49e7-9c69-014d9236a8af" providerId="AD" clId="Web-{6E30F159-FA66-46DD-BF66-DFC1CF67776F}" dt="2023-11-10T12:29:38.914" v="65" actId="20577"/>
      <pc:docMkLst>
        <pc:docMk/>
      </pc:docMkLst>
      <pc:sldChg chg="modSp">
        <pc:chgData name="Nihal Kumar" userId="S::k.nihal@iitg.ac.in::600eaec0-24d0-49e7-9c69-014d9236a8af" providerId="AD" clId="Web-{6E30F159-FA66-46DD-BF66-DFC1CF67776F}" dt="2023-11-10T12:29:38.914" v="65" actId="20577"/>
        <pc:sldMkLst>
          <pc:docMk/>
          <pc:sldMk cId="3147820643" sldId="266"/>
        </pc:sldMkLst>
        <pc:spChg chg="mod">
          <ac:chgData name="Nihal Kumar" userId="S::k.nihal@iitg.ac.in::600eaec0-24d0-49e7-9c69-014d9236a8af" providerId="AD" clId="Web-{6E30F159-FA66-46DD-BF66-DFC1CF67776F}" dt="2023-11-10T12:29:38.914" v="65" actId="20577"/>
          <ac:spMkLst>
            <pc:docMk/>
            <pc:sldMk cId="3147820643" sldId="266"/>
            <ac:spMk id="3" creationId="{00000000-0000-0000-0000-000000000000}"/>
          </ac:spMkLst>
        </pc:spChg>
      </pc:sldChg>
      <pc:sldChg chg="modSp">
        <pc:chgData name="Nihal Kumar" userId="S::k.nihal@iitg.ac.in::600eaec0-24d0-49e7-9c69-014d9236a8af" providerId="AD" clId="Web-{6E30F159-FA66-46DD-BF66-DFC1CF67776F}" dt="2023-11-10T12:27:46.769" v="23" actId="20577"/>
        <pc:sldMkLst>
          <pc:docMk/>
          <pc:sldMk cId="2347266754" sldId="267"/>
        </pc:sldMkLst>
        <pc:spChg chg="mod">
          <ac:chgData name="Nihal Kumar" userId="S::k.nihal@iitg.ac.in::600eaec0-24d0-49e7-9c69-014d9236a8af" providerId="AD" clId="Web-{6E30F159-FA66-46DD-BF66-DFC1CF67776F}" dt="2023-11-10T12:27:46.769" v="23" actId="20577"/>
          <ac:spMkLst>
            <pc:docMk/>
            <pc:sldMk cId="2347266754" sldId="267"/>
            <ac:spMk id="3"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A67860-2217-44C8-9D4D-0446D1D29AF2}"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US"/>
        </a:p>
      </dgm:t>
    </dgm:pt>
    <dgm:pt modelId="{BC6E95AB-79FC-4306-B3D0-B84E0BAD07A2}">
      <dgm:prSet phldrT="[Text]" custT="1"/>
      <dgm:spPr/>
      <dgm:t>
        <a:bodyPr/>
        <a:lstStyle/>
        <a:p>
          <a:r>
            <a:rPr lang="en-US" sz="1400" b="1" dirty="0"/>
            <a:t>Reverse engineering</a:t>
          </a:r>
        </a:p>
        <a:p>
          <a:r>
            <a:rPr lang="en-IN" sz="1400" b="1" dirty="0"/>
            <a:t>(Take dimension from Existing leaf spring model)</a:t>
          </a:r>
          <a:endParaRPr lang="en-US" sz="1400" b="1" dirty="0"/>
        </a:p>
      </dgm:t>
    </dgm:pt>
    <dgm:pt modelId="{0F27771D-A5D8-4C2E-B9A4-49329EC34ABF}" type="parTrans" cxnId="{020265A6-F358-4FA6-B3FB-1B021273F858}">
      <dgm:prSet/>
      <dgm:spPr/>
      <dgm:t>
        <a:bodyPr/>
        <a:lstStyle/>
        <a:p>
          <a:endParaRPr lang="en-US"/>
        </a:p>
      </dgm:t>
    </dgm:pt>
    <dgm:pt modelId="{E10B5DA3-918E-40DF-A710-ADA89518FE9D}" type="sibTrans" cxnId="{020265A6-F358-4FA6-B3FB-1B021273F858}">
      <dgm:prSet/>
      <dgm:spPr/>
      <dgm:t>
        <a:bodyPr/>
        <a:lstStyle/>
        <a:p>
          <a:endParaRPr lang="en-US"/>
        </a:p>
      </dgm:t>
    </dgm:pt>
    <dgm:pt modelId="{64564860-298E-401E-8FDC-AAFA9E9A3E88}">
      <dgm:prSet phldrT="[Text]" custT="1"/>
      <dgm:spPr/>
      <dgm:t>
        <a:bodyPr/>
        <a:lstStyle/>
        <a:p>
          <a:r>
            <a:rPr lang="en-IN" sz="1400" b="1" dirty="0"/>
            <a:t>CAD modelling using CATIA V5 and FEA in ANSYS Workbench</a:t>
          </a:r>
          <a:endParaRPr lang="en-US" sz="1400" b="1" dirty="0"/>
        </a:p>
      </dgm:t>
    </dgm:pt>
    <dgm:pt modelId="{37DA11D6-02E8-45B4-8332-2B866E92D597}" type="parTrans" cxnId="{07B18F06-DE88-40FD-B602-BA47487A9CA7}">
      <dgm:prSet/>
      <dgm:spPr/>
      <dgm:t>
        <a:bodyPr/>
        <a:lstStyle/>
        <a:p>
          <a:endParaRPr lang="en-US"/>
        </a:p>
      </dgm:t>
    </dgm:pt>
    <dgm:pt modelId="{FB0FC0D6-262F-4A28-9B24-58BDA5D57E4E}" type="sibTrans" cxnId="{07B18F06-DE88-40FD-B602-BA47487A9CA7}">
      <dgm:prSet/>
      <dgm:spPr/>
      <dgm:t>
        <a:bodyPr/>
        <a:lstStyle/>
        <a:p>
          <a:endParaRPr lang="en-US"/>
        </a:p>
      </dgm:t>
    </dgm:pt>
    <dgm:pt modelId="{AE7377F1-CA3C-4D22-ABBB-3FF3D2A86B82}">
      <dgm:prSet phldrT="[Text]" custT="1"/>
      <dgm:spPr/>
      <dgm:t>
        <a:bodyPr/>
        <a:lstStyle/>
        <a:p>
          <a:r>
            <a:rPr lang="en-IN" sz="1400" b="1" dirty="0"/>
            <a:t>Theoretical Validation using Rayleigh Ritz Method</a:t>
          </a:r>
          <a:endParaRPr lang="en-US" sz="1400" b="1" dirty="0"/>
        </a:p>
      </dgm:t>
    </dgm:pt>
    <dgm:pt modelId="{1DDFE603-B5A1-4AA7-9FF6-DF09905FE384}" type="parTrans" cxnId="{BE8619E6-0183-4447-BD26-3521BB5A515B}">
      <dgm:prSet/>
      <dgm:spPr/>
      <dgm:t>
        <a:bodyPr/>
        <a:lstStyle/>
        <a:p>
          <a:endParaRPr lang="en-US"/>
        </a:p>
      </dgm:t>
    </dgm:pt>
    <dgm:pt modelId="{265099F6-FCF7-4BB3-9CA5-33D5263433AD}" type="sibTrans" cxnId="{BE8619E6-0183-4447-BD26-3521BB5A515B}">
      <dgm:prSet/>
      <dgm:spPr/>
      <dgm:t>
        <a:bodyPr/>
        <a:lstStyle/>
        <a:p>
          <a:endParaRPr lang="en-US"/>
        </a:p>
      </dgm:t>
    </dgm:pt>
    <dgm:pt modelId="{D05E0D87-C4A4-414E-850C-015E64571621}">
      <dgm:prSet phldrT="[Text]" custT="1"/>
      <dgm:spPr/>
      <dgm:t>
        <a:bodyPr/>
        <a:lstStyle/>
        <a:p>
          <a:r>
            <a:rPr lang="en-US" sz="1400" b="1" dirty="0"/>
            <a:t>Results Comparison between</a:t>
          </a:r>
        </a:p>
        <a:p>
          <a:r>
            <a:rPr lang="en-US" sz="1400" b="1" dirty="0"/>
            <a:t>• EN45 Steel</a:t>
          </a:r>
        </a:p>
        <a:p>
          <a:r>
            <a:rPr lang="en-US" sz="1400" b="1" dirty="0"/>
            <a:t>• Carbon/Glass Epoxy</a:t>
          </a:r>
        </a:p>
        <a:p>
          <a:r>
            <a:rPr lang="en-US" sz="1400" b="1" dirty="0"/>
            <a:t>• Isotropic Aluminum 6061</a:t>
          </a:r>
        </a:p>
        <a:p>
          <a:r>
            <a:rPr lang="en-US" sz="1400" b="1" dirty="0"/>
            <a:t>• Kevlar/Epoxy</a:t>
          </a:r>
        </a:p>
      </dgm:t>
    </dgm:pt>
    <dgm:pt modelId="{73E5E40D-6DE3-479C-B929-3F8CBCA43406}" type="parTrans" cxnId="{78DB786C-9C63-4411-9F76-9C4A67462D05}">
      <dgm:prSet/>
      <dgm:spPr/>
      <dgm:t>
        <a:bodyPr/>
        <a:lstStyle/>
        <a:p>
          <a:endParaRPr lang="en-US"/>
        </a:p>
      </dgm:t>
    </dgm:pt>
    <dgm:pt modelId="{A1AC9B41-629B-4FA9-BE7F-6BFE59BC64DB}" type="sibTrans" cxnId="{78DB786C-9C63-4411-9F76-9C4A67462D05}">
      <dgm:prSet/>
      <dgm:spPr/>
      <dgm:t>
        <a:bodyPr/>
        <a:lstStyle/>
        <a:p>
          <a:endParaRPr lang="en-US"/>
        </a:p>
      </dgm:t>
    </dgm:pt>
    <dgm:pt modelId="{C06EB2A9-B0E5-445A-9E04-A9AF729EC159}">
      <dgm:prSet phldrT="[Text]" custT="1"/>
      <dgm:spPr/>
      <dgm:t>
        <a:bodyPr/>
        <a:lstStyle/>
        <a:p>
          <a:r>
            <a:rPr lang="en-US" sz="1400" b="1" dirty="0"/>
            <a:t> Modal Analysis:</a:t>
          </a:r>
        </a:p>
        <a:p>
          <a:r>
            <a:rPr lang="en-IN" sz="1400" b="1" dirty="0"/>
            <a:t>Obtain Natural Frequency and Mode Shapes for each Material Property</a:t>
          </a:r>
          <a:endParaRPr lang="en-US" sz="1400" b="1" dirty="0"/>
        </a:p>
      </dgm:t>
    </dgm:pt>
    <dgm:pt modelId="{BF434E3E-A5C1-4E98-BF00-2C10EB9D3062}" type="sibTrans" cxnId="{4FA87050-D5BF-4813-A106-24EBEB37576A}">
      <dgm:prSet/>
      <dgm:spPr/>
      <dgm:t>
        <a:bodyPr/>
        <a:lstStyle/>
        <a:p>
          <a:endParaRPr lang="en-US"/>
        </a:p>
      </dgm:t>
    </dgm:pt>
    <dgm:pt modelId="{C76E9DD2-3BDF-45D2-8251-F6B512DF03C5}" type="parTrans" cxnId="{4FA87050-D5BF-4813-A106-24EBEB37576A}">
      <dgm:prSet/>
      <dgm:spPr/>
      <dgm:t>
        <a:bodyPr/>
        <a:lstStyle/>
        <a:p>
          <a:endParaRPr lang="en-US"/>
        </a:p>
      </dgm:t>
    </dgm:pt>
    <dgm:pt modelId="{F837B5E5-40B6-4347-B6B7-618D69132713}" type="pres">
      <dgm:prSet presAssocID="{E3A67860-2217-44C8-9D4D-0446D1D29AF2}" presName="diagram" presStyleCnt="0">
        <dgm:presLayoutVars>
          <dgm:dir/>
          <dgm:resizeHandles/>
        </dgm:presLayoutVars>
      </dgm:prSet>
      <dgm:spPr/>
    </dgm:pt>
    <dgm:pt modelId="{AE337C0C-1147-48E3-9190-E6BF6D32BC1E}" type="pres">
      <dgm:prSet presAssocID="{BC6E95AB-79FC-4306-B3D0-B84E0BAD07A2}" presName="firstNode" presStyleLbl="node1" presStyleIdx="0" presStyleCnt="5">
        <dgm:presLayoutVars>
          <dgm:bulletEnabled val="1"/>
        </dgm:presLayoutVars>
      </dgm:prSet>
      <dgm:spPr/>
    </dgm:pt>
    <dgm:pt modelId="{9DCC5D05-0AF5-4446-96CF-30025B5E482D}" type="pres">
      <dgm:prSet presAssocID="{E10B5DA3-918E-40DF-A710-ADA89518FE9D}" presName="sibTrans" presStyleLbl="sibTrans2D1" presStyleIdx="0" presStyleCnt="4"/>
      <dgm:spPr/>
    </dgm:pt>
    <dgm:pt modelId="{8B11CC84-07F7-479D-9159-5007259389DA}" type="pres">
      <dgm:prSet presAssocID="{64564860-298E-401E-8FDC-AAFA9E9A3E88}" presName="middleNode" presStyleCnt="0"/>
      <dgm:spPr/>
    </dgm:pt>
    <dgm:pt modelId="{9CB3D81A-1CE5-40AF-A4B7-EA34B81F069A}" type="pres">
      <dgm:prSet presAssocID="{64564860-298E-401E-8FDC-AAFA9E9A3E88}" presName="padding" presStyleLbl="node1" presStyleIdx="0" presStyleCnt="5"/>
      <dgm:spPr/>
    </dgm:pt>
    <dgm:pt modelId="{8B26FEA1-3CFE-456F-A9FA-A880DED1E69C}" type="pres">
      <dgm:prSet presAssocID="{64564860-298E-401E-8FDC-AAFA9E9A3E88}" presName="shape" presStyleLbl="node1" presStyleIdx="1" presStyleCnt="5" custScaleX="142455" custScaleY="142455">
        <dgm:presLayoutVars>
          <dgm:bulletEnabled val="1"/>
        </dgm:presLayoutVars>
      </dgm:prSet>
      <dgm:spPr/>
    </dgm:pt>
    <dgm:pt modelId="{CD538DD3-2980-4DF5-AED3-2DC6BE18BD81}" type="pres">
      <dgm:prSet presAssocID="{FB0FC0D6-262F-4A28-9B24-58BDA5D57E4E}" presName="sibTrans" presStyleLbl="sibTrans2D1" presStyleIdx="1" presStyleCnt="4"/>
      <dgm:spPr/>
    </dgm:pt>
    <dgm:pt modelId="{C6C04A16-E04B-495D-A97F-49DC15675D8F}" type="pres">
      <dgm:prSet presAssocID="{AE7377F1-CA3C-4D22-ABBB-3FF3D2A86B82}" presName="middleNode" presStyleCnt="0"/>
      <dgm:spPr/>
    </dgm:pt>
    <dgm:pt modelId="{C66423B9-71A2-4A31-AC32-1F9ABE5C6B4D}" type="pres">
      <dgm:prSet presAssocID="{AE7377F1-CA3C-4D22-ABBB-3FF3D2A86B82}" presName="padding" presStyleLbl="node1" presStyleIdx="1" presStyleCnt="5"/>
      <dgm:spPr/>
    </dgm:pt>
    <dgm:pt modelId="{78C43A17-DD97-4053-B453-4EAFDFB4CF33}" type="pres">
      <dgm:prSet presAssocID="{AE7377F1-CA3C-4D22-ABBB-3FF3D2A86B82}" presName="shape" presStyleLbl="node1" presStyleIdx="2" presStyleCnt="5" custScaleX="158259" custScaleY="158259">
        <dgm:presLayoutVars>
          <dgm:bulletEnabled val="1"/>
        </dgm:presLayoutVars>
      </dgm:prSet>
      <dgm:spPr/>
    </dgm:pt>
    <dgm:pt modelId="{CF74D133-CC8D-4BA6-969C-F00F35461EB3}" type="pres">
      <dgm:prSet presAssocID="{265099F6-FCF7-4BB3-9CA5-33D5263433AD}" presName="sibTrans" presStyleLbl="sibTrans2D1" presStyleIdx="2" presStyleCnt="4"/>
      <dgm:spPr/>
    </dgm:pt>
    <dgm:pt modelId="{4E2B9176-3AA0-49BF-9A09-43D7D6BDFC8F}" type="pres">
      <dgm:prSet presAssocID="{C06EB2A9-B0E5-445A-9E04-A9AF729EC159}" presName="middleNode" presStyleCnt="0"/>
      <dgm:spPr/>
    </dgm:pt>
    <dgm:pt modelId="{1771FEAF-DAD8-42DB-B6DC-7E63479092F4}" type="pres">
      <dgm:prSet presAssocID="{C06EB2A9-B0E5-445A-9E04-A9AF729EC159}" presName="padding" presStyleLbl="node1" presStyleIdx="2" presStyleCnt="5"/>
      <dgm:spPr/>
    </dgm:pt>
    <dgm:pt modelId="{43197876-952A-48C7-B121-E4F741B94A30}" type="pres">
      <dgm:prSet presAssocID="{C06EB2A9-B0E5-445A-9E04-A9AF729EC159}" presName="shape" presStyleLbl="node1" presStyleIdx="3" presStyleCnt="5" custScaleX="144153" custScaleY="144153">
        <dgm:presLayoutVars>
          <dgm:bulletEnabled val="1"/>
        </dgm:presLayoutVars>
      </dgm:prSet>
      <dgm:spPr/>
    </dgm:pt>
    <dgm:pt modelId="{486C6790-0996-4EA3-B6FF-78F8F4047EB0}" type="pres">
      <dgm:prSet presAssocID="{BF434E3E-A5C1-4E98-BF00-2C10EB9D3062}" presName="sibTrans" presStyleLbl="sibTrans2D1" presStyleIdx="3" presStyleCnt="4"/>
      <dgm:spPr/>
    </dgm:pt>
    <dgm:pt modelId="{0F669A51-C4A6-49A7-B446-DA69F2FBEBC1}" type="pres">
      <dgm:prSet presAssocID="{D05E0D87-C4A4-414E-850C-015E64571621}" presName="lastNode" presStyleLbl="node1" presStyleIdx="4" presStyleCnt="5">
        <dgm:presLayoutVars>
          <dgm:bulletEnabled val="1"/>
        </dgm:presLayoutVars>
      </dgm:prSet>
      <dgm:spPr/>
    </dgm:pt>
  </dgm:ptLst>
  <dgm:cxnLst>
    <dgm:cxn modelId="{07B18F06-DE88-40FD-B602-BA47487A9CA7}" srcId="{E3A67860-2217-44C8-9D4D-0446D1D29AF2}" destId="{64564860-298E-401E-8FDC-AAFA9E9A3E88}" srcOrd="1" destOrd="0" parTransId="{37DA11D6-02E8-45B4-8332-2B866E92D597}" sibTransId="{FB0FC0D6-262F-4A28-9B24-58BDA5D57E4E}"/>
    <dgm:cxn modelId="{8965DC0D-874F-4CCE-BD37-4039E6D73AE7}" type="presOf" srcId="{C06EB2A9-B0E5-445A-9E04-A9AF729EC159}" destId="{43197876-952A-48C7-B121-E4F741B94A30}" srcOrd="0" destOrd="0" presId="urn:microsoft.com/office/officeart/2005/8/layout/bProcess2"/>
    <dgm:cxn modelId="{5FA3B268-BC71-4C09-8C7D-4F9179CAAED8}" type="presOf" srcId="{E3A67860-2217-44C8-9D4D-0446D1D29AF2}" destId="{F837B5E5-40B6-4347-B6B7-618D69132713}" srcOrd="0" destOrd="0" presId="urn:microsoft.com/office/officeart/2005/8/layout/bProcess2"/>
    <dgm:cxn modelId="{78DB786C-9C63-4411-9F76-9C4A67462D05}" srcId="{E3A67860-2217-44C8-9D4D-0446D1D29AF2}" destId="{D05E0D87-C4A4-414E-850C-015E64571621}" srcOrd="4" destOrd="0" parTransId="{73E5E40D-6DE3-479C-B929-3F8CBCA43406}" sibTransId="{A1AC9B41-629B-4FA9-BE7F-6BFE59BC64DB}"/>
    <dgm:cxn modelId="{4FA87050-D5BF-4813-A106-24EBEB37576A}" srcId="{E3A67860-2217-44C8-9D4D-0446D1D29AF2}" destId="{C06EB2A9-B0E5-445A-9E04-A9AF729EC159}" srcOrd="3" destOrd="0" parTransId="{C76E9DD2-3BDF-45D2-8251-F6B512DF03C5}" sibTransId="{BF434E3E-A5C1-4E98-BF00-2C10EB9D3062}"/>
    <dgm:cxn modelId="{93D10876-DC8D-4847-A880-68B0A75E3A0D}" type="presOf" srcId="{E10B5DA3-918E-40DF-A710-ADA89518FE9D}" destId="{9DCC5D05-0AF5-4446-96CF-30025B5E482D}" srcOrd="0" destOrd="0" presId="urn:microsoft.com/office/officeart/2005/8/layout/bProcess2"/>
    <dgm:cxn modelId="{09DE0077-98D0-417E-B654-12119C258C57}" type="presOf" srcId="{BC6E95AB-79FC-4306-B3D0-B84E0BAD07A2}" destId="{AE337C0C-1147-48E3-9190-E6BF6D32BC1E}" srcOrd="0" destOrd="0" presId="urn:microsoft.com/office/officeart/2005/8/layout/bProcess2"/>
    <dgm:cxn modelId="{020265A6-F358-4FA6-B3FB-1B021273F858}" srcId="{E3A67860-2217-44C8-9D4D-0446D1D29AF2}" destId="{BC6E95AB-79FC-4306-B3D0-B84E0BAD07A2}" srcOrd="0" destOrd="0" parTransId="{0F27771D-A5D8-4C2E-B9A4-49329EC34ABF}" sibTransId="{E10B5DA3-918E-40DF-A710-ADA89518FE9D}"/>
    <dgm:cxn modelId="{EDE538AB-C4B9-4EFD-99A9-FE5F86C5DAC9}" type="presOf" srcId="{FB0FC0D6-262F-4A28-9B24-58BDA5D57E4E}" destId="{CD538DD3-2980-4DF5-AED3-2DC6BE18BD81}" srcOrd="0" destOrd="0" presId="urn:microsoft.com/office/officeart/2005/8/layout/bProcess2"/>
    <dgm:cxn modelId="{C63C70B2-AE19-45D6-995B-D3A7D6A08993}" type="presOf" srcId="{64564860-298E-401E-8FDC-AAFA9E9A3E88}" destId="{8B26FEA1-3CFE-456F-A9FA-A880DED1E69C}" srcOrd="0" destOrd="0" presId="urn:microsoft.com/office/officeart/2005/8/layout/bProcess2"/>
    <dgm:cxn modelId="{B2B2F8BF-3D3F-4584-9ACA-2054B7F14AEB}" type="presOf" srcId="{265099F6-FCF7-4BB3-9CA5-33D5263433AD}" destId="{CF74D133-CC8D-4BA6-969C-F00F35461EB3}" srcOrd="0" destOrd="0" presId="urn:microsoft.com/office/officeart/2005/8/layout/bProcess2"/>
    <dgm:cxn modelId="{58BDF9C1-EC33-4A62-9241-E5CA0EF28125}" type="presOf" srcId="{BF434E3E-A5C1-4E98-BF00-2C10EB9D3062}" destId="{486C6790-0996-4EA3-B6FF-78F8F4047EB0}" srcOrd="0" destOrd="0" presId="urn:microsoft.com/office/officeart/2005/8/layout/bProcess2"/>
    <dgm:cxn modelId="{458F90C4-C1AF-483B-A5FC-72CE40093990}" type="presOf" srcId="{AE7377F1-CA3C-4D22-ABBB-3FF3D2A86B82}" destId="{78C43A17-DD97-4053-B453-4EAFDFB4CF33}" srcOrd="0" destOrd="0" presId="urn:microsoft.com/office/officeart/2005/8/layout/bProcess2"/>
    <dgm:cxn modelId="{BE8619E6-0183-4447-BD26-3521BB5A515B}" srcId="{E3A67860-2217-44C8-9D4D-0446D1D29AF2}" destId="{AE7377F1-CA3C-4D22-ABBB-3FF3D2A86B82}" srcOrd="2" destOrd="0" parTransId="{1DDFE603-B5A1-4AA7-9FF6-DF09905FE384}" sibTransId="{265099F6-FCF7-4BB3-9CA5-33D5263433AD}"/>
    <dgm:cxn modelId="{963F20CB-3305-4CDD-B3BB-3F9CB175E1E2}" type="presOf" srcId="{D05E0D87-C4A4-414E-850C-015E64571621}" destId="{0F669A51-C4A6-49A7-B446-DA69F2FBEBC1}" srcOrd="0" destOrd="0" presId="urn:microsoft.com/office/officeart/2005/8/layout/bProcess2"/>
    <dgm:cxn modelId="{A7DEFE89-4F3C-4EA6-B5C3-9ECCDB18343E}" type="presParOf" srcId="{F837B5E5-40B6-4347-B6B7-618D69132713}" destId="{AE337C0C-1147-48E3-9190-E6BF6D32BC1E}" srcOrd="0" destOrd="0" presId="urn:microsoft.com/office/officeart/2005/8/layout/bProcess2"/>
    <dgm:cxn modelId="{D764B3FC-8D33-4888-B2B6-A09512E9C206}" type="presParOf" srcId="{F837B5E5-40B6-4347-B6B7-618D69132713}" destId="{9DCC5D05-0AF5-4446-96CF-30025B5E482D}" srcOrd="1" destOrd="0" presId="urn:microsoft.com/office/officeart/2005/8/layout/bProcess2"/>
    <dgm:cxn modelId="{CFB801E3-E960-47AF-B012-A9587A5107B5}" type="presParOf" srcId="{F837B5E5-40B6-4347-B6B7-618D69132713}" destId="{8B11CC84-07F7-479D-9159-5007259389DA}" srcOrd="2" destOrd="0" presId="urn:microsoft.com/office/officeart/2005/8/layout/bProcess2"/>
    <dgm:cxn modelId="{ADDFAAB2-22B7-496B-AEFE-904E32E935F7}" type="presParOf" srcId="{8B11CC84-07F7-479D-9159-5007259389DA}" destId="{9CB3D81A-1CE5-40AF-A4B7-EA34B81F069A}" srcOrd="0" destOrd="0" presId="urn:microsoft.com/office/officeart/2005/8/layout/bProcess2"/>
    <dgm:cxn modelId="{DC8C826C-1522-4A6A-A6A0-BE83C28E7153}" type="presParOf" srcId="{8B11CC84-07F7-479D-9159-5007259389DA}" destId="{8B26FEA1-3CFE-456F-A9FA-A880DED1E69C}" srcOrd="1" destOrd="0" presId="urn:microsoft.com/office/officeart/2005/8/layout/bProcess2"/>
    <dgm:cxn modelId="{1137C04B-BB12-4519-B482-268DC476CF59}" type="presParOf" srcId="{F837B5E5-40B6-4347-B6B7-618D69132713}" destId="{CD538DD3-2980-4DF5-AED3-2DC6BE18BD81}" srcOrd="3" destOrd="0" presId="urn:microsoft.com/office/officeart/2005/8/layout/bProcess2"/>
    <dgm:cxn modelId="{E5430A88-2473-41A8-8039-935947EA2715}" type="presParOf" srcId="{F837B5E5-40B6-4347-B6B7-618D69132713}" destId="{C6C04A16-E04B-495D-A97F-49DC15675D8F}" srcOrd="4" destOrd="0" presId="urn:microsoft.com/office/officeart/2005/8/layout/bProcess2"/>
    <dgm:cxn modelId="{FE4658B7-8173-434D-AE1E-3870A630BFC8}" type="presParOf" srcId="{C6C04A16-E04B-495D-A97F-49DC15675D8F}" destId="{C66423B9-71A2-4A31-AC32-1F9ABE5C6B4D}" srcOrd="0" destOrd="0" presId="urn:microsoft.com/office/officeart/2005/8/layout/bProcess2"/>
    <dgm:cxn modelId="{D0D522FE-774A-44CB-8264-E4BC9088369D}" type="presParOf" srcId="{C6C04A16-E04B-495D-A97F-49DC15675D8F}" destId="{78C43A17-DD97-4053-B453-4EAFDFB4CF33}" srcOrd="1" destOrd="0" presId="urn:microsoft.com/office/officeart/2005/8/layout/bProcess2"/>
    <dgm:cxn modelId="{832C73AD-D351-446E-9EBB-B67359BDF01E}" type="presParOf" srcId="{F837B5E5-40B6-4347-B6B7-618D69132713}" destId="{CF74D133-CC8D-4BA6-969C-F00F35461EB3}" srcOrd="5" destOrd="0" presId="urn:microsoft.com/office/officeart/2005/8/layout/bProcess2"/>
    <dgm:cxn modelId="{F705371A-8BD3-449C-BAC0-59F481A70E9C}" type="presParOf" srcId="{F837B5E5-40B6-4347-B6B7-618D69132713}" destId="{4E2B9176-3AA0-49BF-9A09-43D7D6BDFC8F}" srcOrd="6" destOrd="0" presId="urn:microsoft.com/office/officeart/2005/8/layout/bProcess2"/>
    <dgm:cxn modelId="{13381B74-670E-4F6E-8AA5-1F2832D33358}" type="presParOf" srcId="{4E2B9176-3AA0-49BF-9A09-43D7D6BDFC8F}" destId="{1771FEAF-DAD8-42DB-B6DC-7E63479092F4}" srcOrd="0" destOrd="0" presId="urn:microsoft.com/office/officeart/2005/8/layout/bProcess2"/>
    <dgm:cxn modelId="{0ADB37D7-A7AD-47F9-B73C-3D43AFE03DF5}" type="presParOf" srcId="{4E2B9176-3AA0-49BF-9A09-43D7D6BDFC8F}" destId="{43197876-952A-48C7-B121-E4F741B94A30}" srcOrd="1" destOrd="0" presId="urn:microsoft.com/office/officeart/2005/8/layout/bProcess2"/>
    <dgm:cxn modelId="{369397D9-5552-4182-AD9B-69B45F2B4356}" type="presParOf" srcId="{F837B5E5-40B6-4347-B6B7-618D69132713}" destId="{486C6790-0996-4EA3-B6FF-78F8F4047EB0}" srcOrd="7" destOrd="0" presId="urn:microsoft.com/office/officeart/2005/8/layout/bProcess2"/>
    <dgm:cxn modelId="{DC80D629-3B53-44E0-9A57-649AB67C38C4}" type="presParOf" srcId="{F837B5E5-40B6-4347-B6B7-618D69132713}" destId="{0F669A51-C4A6-49A7-B446-DA69F2FBEBC1}" srcOrd="8" destOrd="0" presId="urn:microsoft.com/office/officeart/2005/8/layout/b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337C0C-1147-48E3-9190-E6BF6D32BC1E}">
      <dsp:nvSpPr>
        <dsp:cNvPr id="0" name=""/>
        <dsp:cNvSpPr/>
      </dsp:nvSpPr>
      <dsp:spPr>
        <a:xfrm>
          <a:off x="1091008" y="129437"/>
          <a:ext cx="2307466" cy="23074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Reverse engineering</a:t>
          </a:r>
        </a:p>
        <a:p>
          <a:pPr marL="0" lvl="0" indent="0" algn="ctr" defTabSz="622300">
            <a:lnSpc>
              <a:spcPct val="90000"/>
            </a:lnSpc>
            <a:spcBef>
              <a:spcPct val="0"/>
            </a:spcBef>
            <a:spcAft>
              <a:spcPct val="35000"/>
            </a:spcAft>
            <a:buNone/>
          </a:pPr>
          <a:r>
            <a:rPr lang="en-IN" sz="1400" b="1" kern="1200" dirty="0"/>
            <a:t>(Take dimension from Existing leaf spring model)</a:t>
          </a:r>
          <a:endParaRPr lang="en-US" sz="1400" b="1" kern="1200" dirty="0"/>
        </a:p>
      </dsp:txBody>
      <dsp:txXfrm>
        <a:off x="1428929" y="467358"/>
        <a:ext cx="1631624" cy="1631624"/>
      </dsp:txXfrm>
    </dsp:sp>
    <dsp:sp modelId="{9DCC5D05-0AF5-4446-96CF-30025B5E482D}">
      <dsp:nvSpPr>
        <dsp:cNvPr id="0" name=""/>
        <dsp:cNvSpPr/>
      </dsp:nvSpPr>
      <dsp:spPr>
        <a:xfrm rot="10800000">
          <a:off x="1840935" y="2656444"/>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B26FEA1-3CFE-456F-A9FA-A880DED1E69C}">
      <dsp:nvSpPr>
        <dsp:cNvPr id="0" name=""/>
        <dsp:cNvSpPr/>
      </dsp:nvSpPr>
      <dsp:spPr>
        <a:xfrm>
          <a:off x="1148493" y="3302001"/>
          <a:ext cx="2192496" cy="219249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kern="1200" dirty="0"/>
            <a:t>CAD modelling using CATIA V5 and FEA in ANSYS Workbench</a:t>
          </a:r>
          <a:endParaRPr lang="en-US" sz="1400" b="1" kern="1200" dirty="0"/>
        </a:p>
      </dsp:txBody>
      <dsp:txXfrm>
        <a:off x="1469577" y="3623085"/>
        <a:ext cx="1550328" cy="1550328"/>
      </dsp:txXfrm>
    </dsp:sp>
    <dsp:sp modelId="{CD538DD3-2980-4DF5-AED3-2DC6BE18BD81}">
      <dsp:nvSpPr>
        <dsp:cNvPr id="0" name=""/>
        <dsp:cNvSpPr/>
      </dsp:nvSpPr>
      <dsp:spPr>
        <a:xfrm rot="5337467">
          <a:off x="3555580" y="4141268"/>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8C43A17-DD97-4053-B453-4EAFDFB4CF33}">
      <dsp:nvSpPr>
        <dsp:cNvPr id="0" name=""/>
        <dsp:cNvSpPr/>
      </dsp:nvSpPr>
      <dsp:spPr>
        <a:xfrm>
          <a:off x="4552207" y="3116250"/>
          <a:ext cx="2435732" cy="243573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kern="1200" dirty="0"/>
            <a:t>Theoretical Validation using Rayleigh Ritz Method</a:t>
          </a:r>
          <a:endParaRPr lang="en-US" sz="1400" b="1" kern="1200" dirty="0"/>
        </a:p>
      </dsp:txBody>
      <dsp:txXfrm>
        <a:off x="4908912" y="3472955"/>
        <a:ext cx="1722322" cy="1722322"/>
      </dsp:txXfrm>
    </dsp:sp>
    <dsp:sp modelId="{CF74D133-CC8D-4BA6-969C-F00F35461EB3}">
      <dsp:nvSpPr>
        <dsp:cNvPr id="0" name=""/>
        <dsp:cNvSpPr/>
      </dsp:nvSpPr>
      <dsp:spPr>
        <a:xfrm>
          <a:off x="5366267" y="2451666"/>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3197876-952A-48C7-B121-E4F741B94A30}">
      <dsp:nvSpPr>
        <dsp:cNvPr id="0" name=""/>
        <dsp:cNvSpPr/>
      </dsp:nvSpPr>
      <dsp:spPr>
        <a:xfrm>
          <a:off x="4660759" y="45589"/>
          <a:ext cx="2218629" cy="221862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 Modal Analysis:</a:t>
          </a:r>
        </a:p>
        <a:p>
          <a:pPr marL="0" lvl="0" indent="0" algn="ctr" defTabSz="622300">
            <a:lnSpc>
              <a:spcPct val="90000"/>
            </a:lnSpc>
            <a:spcBef>
              <a:spcPct val="0"/>
            </a:spcBef>
            <a:spcAft>
              <a:spcPct val="35000"/>
            </a:spcAft>
            <a:buNone/>
          </a:pPr>
          <a:r>
            <a:rPr lang="en-IN" sz="1400" b="1" kern="1200" dirty="0"/>
            <a:t>Obtain Natural Frequency and Mode Shapes for each Material Property</a:t>
          </a:r>
          <a:endParaRPr lang="en-US" sz="1400" b="1" kern="1200" dirty="0"/>
        </a:p>
      </dsp:txBody>
      <dsp:txXfrm>
        <a:off x="4985670" y="370500"/>
        <a:ext cx="1568807" cy="1568807"/>
      </dsp:txXfrm>
    </dsp:sp>
    <dsp:sp modelId="{486C6790-0996-4EA3-B6FF-78F8F4047EB0}">
      <dsp:nvSpPr>
        <dsp:cNvPr id="0" name=""/>
        <dsp:cNvSpPr/>
      </dsp:nvSpPr>
      <dsp:spPr>
        <a:xfrm rot="5400000">
          <a:off x="7119505" y="929115"/>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F669A51-C4A6-49A7-B446-DA69F2FBEBC1}">
      <dsp:nvSpPr>
        <dsp:cNvPr id="0" name=""/>
        <dsp:cNvSpPr/>
      </dsp:nvSpPr>
      <dsp:spPr>
        <a:xfrm>
          <a:off x="8141673" y="1171"/>
          <a:ext cx="2307466" cy="23074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Results Comparison between</a:t>
          </a:r>
        </a:p>
        <a:p>
          <a:pPr marL="0" lvl="0" indent="0" algn="ctr" defTabSz="622300">
            <a:lnSpc>
              <a:spcPct val="90000"/>
            </a:lnSpc>
            <a:spcBef>
              <a:spcPct val="0"/>
            </a:spcBef>
            <a:spcAft>
              <a:spcPct val="35000"/>
            </a:spcAft>
            <a:buNone/>
          </a:pPr>
          <a:r>
            <a:rPr lang="en-US" sz="1400" b="1" kern="1200" dirty="0"/>
            <a:t>• EN45 Steel</a:t>
          </a:r>
        </a:p>
        <a:p>
          <a:pPr marL="0" lvl="0" indent="0" algn="ctr" defTabSz="622300">
            <a:lnSpc>
              <a:spcPct val="90000"/>
            </a:lnSpc>
            <a:spcBef>
              <a:spcPct val="0"/>
            </a:spcBef>
            <a:spcAft>
              <a:spcPct val="35000"/>
            </a:spcAft>
            <a:buNone/>
          </a:pPr>
          <a:r>
            <a:rPr lang="en-US" sz="1400" b="1" kern="1200" dirty="0"/>
            <a:t>• Carbon/Glass Epoxy</a:t>
          </a:r>
        </a:p>
        <a:p>
          <a:pPr marL="0" lvl="0" indent="0" algn="ctr" defTabSz="622300">
            <a:lnSpc>
              <a:spcPct val="90000"/>
            </a:lnSpc>
            <a:spcBef>
              <a:spcPct val="0"/>
            </a:spcBef>
            <a:spcAft>
              <a:spcPct val="35000"/>
            </a:spcAft>
            <a:buNone/>
          </a:pPr>
          <a:r>
            <a:rPr lang="en-US" sz="1400" b="1" kern="1200" dirty="0"/>
            <a:t>• Isotropic Aluminum 6061</a:t>
          </a:r>
        </a:p>
        <a:p>
          <a:pPr marL="0" lvl="0" indent="0" algn="ctr" defTabSz="622300">
            <a:lnSpc>
              <a:spcPct val="90000"/>
            </a:lnSpc>
            <a:spcBef>
              <a:spcPct val="0"/>
            </a:spcBef>
            <a:spcAft>
              <a:spcPct val="35000"/>
            </a:spcAft>
            <a:buNone/>
          </a:pPr>
          <a:r>
            <a:rPr lang="en-US" sz="1400" b="1" kern="1200" dirty="0"/>
            <a:t>• Kevlar/Epoxy</a:t>
          </a:r>
        </a:p>
      </dsp:txBody>
      <dsp:txXfrm>
        <a:off x="8479594" y="339092"/>
        <a:ext cx="1631624" cy="163162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e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F962C-D264-23EE-DEF6-06A31D2997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42D1DFC-70C8-A453-454E-09AC4F621A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71E1D04-E0E6-6BCD-0463-861CC89CE5A1}"/>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5" name="Footer Placeholder 4">
            <a:extLst>
              <a:ext uri="{FF2B5EF4-FFF2-40B4-BE49-F238E27FC236}">
                <a16:creationId xmlns:a16="http://schemas.microsoft.com/office/drawing/2014/main" id="{B5470F9A-9318-0C54-AEBF-C07624E7C2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175E2E-5A1B-AEE5-EC8A-1D67E6ACCD9E}"/>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3473501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F9F6-8963-D416-A2A4-5B091E4B189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A6486B6-0299-E88E-71AB-B0DBC10D24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D4A00E-C6A1-6A79-752E-18D42A13B448}"/>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5" name="Footer Placeholder 4">
            <a:extLst>
              <a:ext uri="{FF2B5EF4-FFF2-40B4-BE49-F238E27FC236}">
                <a16:creationId xmlns:a16="http://schemas.microsoft.com/office/drawing/2014/main" id="{93C7DB0F-69D2-8330-9D4C-58B9CF4E1F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E43C580-F5DA-47BA-EEA8-20ECD2773D46}"/>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889370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A37281-518E-5DDF-33E3-8EB4FA972AB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1D3E630-A807-D293-DE54-247DCEB07D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950667-55BA-B662-6490-EA559850C8C3}"/>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5" name="Footer Placeholder 4">
            <a:extLst>
              <a:ext uri="{FF2B5EF4-FFF2-40B4-BE49-F238E27FC236}">
                <a16:creationId xmlns:a16="http://schemas.microsoft.com/office/drawing/2014/main" id="{7922BFA1-619A-8BAC-FB86-B070ED2D49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EC138C-4097-2AC5-5E28-EC4D9E415ADC}"/>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746852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CB467-B8C0-ABEA-73D6-52F3EFD57D6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0B6B7A9-75BE-6AB3-3A2A-B16F2D14ED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B00998-CB81-1076-FC56-4DCB8709161C}"/>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5" name="Footer Placeholder 4">
            <a:extLst>
              <a:ext uri="{FF2B5EF4-FFF2-40B4-BE49-F238E27FC236}">
                <a16:creationId xmlns:a16="http://schemas.microsoft.com/office/drawing/2014/main" id="{1436DA39-56B0-2561-F13B-E6F7EBFDD9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61C3FC-1A8E-3A52-1731-482036AB3796}"/>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1158300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3C35D-3951-3CDA-A792-2BEA79E6DE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A26E077-2ECE-AA53-1AC3-F7AB2EC4C4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25CB74-BE6B-269E-C0EF-AA0A9D7544FE}"/>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5" name="Footer Placeholder 4">
            <a:extLst>
              <a:ext uri="{FF2B5EF4-FFF2-40B4-BE49-F238E27FC236}">
                <a16:creationId xmlns:a16="http://schemas.microsoft.com/office/drawing/2014/main" id="{335A6134-FD22-1137-4C7A-5753BB7A9B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4911380-C829-150D-BF56-AE52CADB7559}"/>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717734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96D99-9F69-0360-D7E4-9BF848D239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85D68A8-F443-265A-137E-D7A2A9D187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736D83D-F475-969C-D434-A55B78B2CE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5A6F846-94D2-BD89-DF9C-353658278E21}"/>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6" name="Footer Placeholder 5">
            <a:extLst>
              <a:ext uri="{FF2B5EF4-FFF2-40B4-BE49-F238E27FC236}">
                <a16:creationId xmlns:a16="http://schemas.microsoft.com/office/drawing/2014/main" id="{BA39F478-5EAE-64EE-5BA1-C555A9EE1CF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7F850C-91C9-BFEE-2F86-36BB8116F8AA}"/>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372707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EEDB2-5237-F2BF-98F6-F2E633E0741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82E5CF9-314C-E0F8-6CAB-400C1B0D7C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BC9AC3-1AEC-C5B2-2F5F-42CBFAFA45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84C768E-CE8B-7131-B80E-EC2F634982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62244B-5BDE-D532-1140-9069484660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9FD01B6-24C5-801F-F0FD-55E764699E91}"/>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8" name="Footer Placeholder 7">
            <a:extLst>
              <a:ext uri="{FF2B5EF4-FFF2-40B4-BE49-F238E27FC236}">
                <a16:creationId xmlns:a16="http://schemas.microsoft.com/office/drawing/2014/main" id="{AD46EFE8-7EE4-B80B-CA6F-5BEDE05D67E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CA6100A-CADA-02C1-C3DE-35852C217FD6}"/>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3846651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C0441-093F-C4DD-69AA-2C7EE39A14F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0CC202B-8A10-2CCB-DF95-74521D5CD179}"/>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4" name="Footer Placeholder 3">
            <a:extLst>
              <a:ext uri="{FF2B5EF4-FFF2-40B4-BE49-F238E27FC236}">
                <a16:creationId xmlns:a16="http://schemas.microsoft.com/office/drawing/2014/main" id="{4041DAD6-D35C-9994-BC65-9A829F5B467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E3BC695-8E24-7D34-7994-8CA476BACD10}"/>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1543070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553E43-1D1B-A36E-0640-CAD2ADD4ACA5}"/>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3" name="Footer Placeholder 2">
            <a:extLst>
              <a:ext uri="{FF2B5EF4-FFF2-40B4-BE49-F238E27FC236}">
                <a16:creationId xmlns:a16="http://schemas.microsoft.com/office/drawing/2014/main" id="{C278E498-2661-16B0-58E8-81492413597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84CA4DE-8EF5-D6D6-F7F0-32C90E802600}"/>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426309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A7DB-C154-49D4-E123-C2AC949711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A097DC2-27B9-746B-0E74-D6D0196D1B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3D64502-A802-DDF6-1C47-A44B68217E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CE1D62-5EF7-B532-FB3B-38143602544B}"/>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6" name="Footer Placeholder 5">
            <a:extLst>
              <a:ext uri="{FF2B5EF4-FFF2-40B4-BE49-F238E27FC236}">
                <a16:creationId xmlns:a16="http://schemas.microsoft.com/office/drawing/2014/main" id="{541FFF24-4E2B-BE5D-1B2A-D5B98FA11B1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CBC28D7-C57E-807D-6750-560184F4293E}"/>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622945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7E262-03C5-732E-42FD-05915A21D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AE357C5-7DD6-F3B9-99FA-E779DA1676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2AF3007-A645-075C-F362-95898F2DE1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3B3966-FCC2-F2D5-5278-32FDA5C2DE0A}"/>
              </a:ext>
            </a:extLst>
          </p:cNvPr>
          <p:cNvSpPr>
            <a:spLocks noGrp="1"/>
          </p:cNvSpPr>
          <p:nvPr>
            <p:ph type="dt" sz="half" idx="10"/>
          </p:nvPr>
        </p:nvSpPr>
        <p:spPr/>
        <p:txBody>
          <a:bodyPr/>
          <a:lstStyle/>
          <a:p>
            <a:fld id="{050A904F-1517-41B7-87BD-7875D024EDDD}" type="datetimeFigureOut">
              <a:rPr lang="en-IN" smtClean="0"/>
              <a:t>26-10-2025</a:t>
            </a:fld>
            <a:endParaRPr lang="en-IN"/>
          </a:p>
        </p:txBody>
      </p:sp>
      <p:sp>
        <p:nvSpPr>
          <p:cNvPr id="6" name="Footer Placeholder 5">
            <a:extLst>
              <a:ext uri="{FF2B5EF4-FFF2-40B4-BE49-F238E27FC236}">
                <a16:creationId xmlns:a16="http://schemas.microsoft.com/office/drawing/2014/main" id="{D2F33A91-08D4-D863-539E-87C5FE6081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A0F503A-D92C-8A09-2EB1-C158BF6996DE}"/>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13619657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840AC-E908-388B-7ACF-29E5BAB4F6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2AC39CA-AE1F-D85C-CAD9-4B15E95100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EBF3D2C-4B15-CA3A-4033-82D3C3C15E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0A904F-1517-41B7-87BD-7875D024EDDD}" type="datetimeFigureOut">
              <a:rPr lang="en-IN" smtClean="0"/>
              <a:t>26-10-2025</a:t>
            </a:fld>
            <a:endParaRPr lang="en-IN"/>
          </a:p>
        </p:txBody>
      </p:sp>
      <p:sp>
        <p:nvSpPr>
          <p:cNvPr id="5" name="Footer Placeholder 4">
            <a:extLst>
              <a:ext uri="{FF2B5EF4-FFF2-40B4-BE49-F238E27FC236}">
                <a16:creationId xmlns:a16="http://schemas.microsoft.com/office/drawing/2014/main" id="{DCD74A7B-D965-A6FE-8528-C714C34A5B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76CFF15-4416-F834-D276-8F72EC0B03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4BE49B-50A9-410F-A95D-D87FF461DD80}" type="slidenum">
              <a:rPr lang="en-IN" smtClean="0"/>
              <a:t>‹#›</a:t>
            </a:fld>
            <a:endParaRPr lang="en-IN"/>
          </a:p>
        </p:txBody>
      </p:sp>
    </p:spTree>
    <p:extLst>
      <p:ext uri="{BB962C8B-B14F-4D97-AF65-F5344CB8AC3E}">
        <p14:creationId xmlns:p14="http://schemas.microsoft.com/office/powerpoint/2010/main" val="5070048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B11E8-4546-44FC-E14D-A287E5644E80}"/>
              </a:ext>
            </a:extLst>
          </p:cNvPr>
          <p:cNvSpPr>
            <a:spLocks noGrp="1"/>
          </p:cNvSpPr>
          <p:nvPr>
            <p:ph type="ctrTitle"/>
          </p:nvPr>
        </p:nvSpPr>
        <p:spPr>
          <a:xfrm>
            <a:off x="1524000" y="510989"/>
            <a:ext cx="9144000" cy="1389529"/>
          </a:xfrm>
        </p:spPr>
        <p:txBody>
          <a:bodyPr>
            <a:normAutofit fontScale="90000"/>
          </a:bodyPr>
          <a:lstStyle/>
          <a:p>
            <a:r>
              <a:rPr lang="en-IN" b="1" dirty="0"/>
              <a:t>MECHANICAL VIBRATION</a:t>
            </a:r>
            <a:br>
              <a:rPr lang="en-IN" b="1" dirty="0"/>
            </a:br>
            <a:r>
              <a:rPr lang="en-IN" b="1" dirty="0"/>
              <a:t>PROJECT</a:t>
            </a:r>
          </a:p>
        </p:txBody>
      </p:sp>
      <p:sp>
        <p:nvSpPr>
          <p:cNvPr id="3" name="Subtitle 2">
            <a:extLst>
              <a:ext uri="{FF2B5EF4-FFF2-40B4-BE49-F238E27FC236}">
                <a16:creationId xmlns:a16="http://schemas.microsoft.com/office/drawing/2014/main" id="{C16D4B48-9B3E-75FA-8239-6182EFEC36C9}"/>
              </a:ext>
            </a:extLst>
          </p:cNvPr>
          <p:cNvSpPr>
            <a:spLocks noGrp="1"/>
          </p:cNvSpPr>
          <p:nvPr>
            <p:ph type="subTitle" idx="1"/>
          </p:nvPr>
        </p:nvSpPr>
        <p:spPr>
          <a:xfrm>
            <a:off x="3341945" y="2366308"/>
            <a:ext cx="5106808" cy="4356846"/>
          </a:xfrm>
        </p:spPr>
        <p:txBody>
          <a:bodyPr vert="horz" lIns="91440" tIns="45720" rIns="91440" bIns="45720" rtlCol="0" anchor="t">
            <a:normAutofit/>
          </a:bodyPr>
          <a:lstStyle/>
          <a:p>
            <a:r>
              <a:rPr lang="en-US" sz="4400" b="1" dirty="0"/>
              <a:t>Modal Analysis of Leaf Spring Using Composite Materials</a:t>
            </a:r>
          </a:p>
          <a:p>
            <a:r>
              <a:rPr lang="en-US" sz="2200" dirty="0"/>
              <a:t>                                       </a:t>
            </a:r>
          </a:p>
          <a:p>
            <a:r>
              <a:rPr lang="en-US" dirty="0"/>
              <a:t>B.E AERONAUTICAL ENGINEERING</a:t>
            </a:r>
            <a:endParaRPr lang="en-US" sz="1050" dirty="0"/>
          </a:p>
          <a:p>
            <a:endParaRPr lang="en-US" sz="4400" b="1" dirty="0"/>
          </a:p>
          <a:p>
            <a:endParaRPr lang="en-US" sz="4400" b="1" dirty="0"/>
          </a:p>
          <a:p>
            <a:endParaRPr lang="en-US" sz="4400" b="1" dirty="0"/>
          </a:p>
          <a:p>
            <a:endParaRPr lang="en-US" sz="4400" b="1" dirty="0"/>
          </a:p>
          <a:p>
            <a:endParaRPr lang="en-IN" sz="4400" b="1" dirty="0"/>
          </a:p>
        </p:txBody>
      </p:sp>
    </p:spTree>
    <p:extLst>
      <p:ext uri="{BB962C8B-B14F-4D97-AF65-F5344CB8AC3E}">
        <p14:creationId xmlns:p14="http://schemas.microsoft.com/office/powerpoint/2010/main" val="262512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042263040"/>
              </p:ext>
            </p:extLst>
          </p:nvPr>
        </p:nvGraphicFramePr>
        <p:xfrm>
          <a:off x="838200" y="1103313"/>
          <a:ext cx="10515600" cy="2121036"/>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2863301188"/>
                    </a:ext>
                  </a:extLst>
                </a:gridCol>
                <a:gridCol w="2103120">
                  <a:extLst>
                    <a:ext uri="{9D8B030D-6E8A-4147-A177-3AD203B41FA5}">
                      <a16:colId xmlns:a16="http://schemas.microsoft.com/office/drawing/2014/main" val="1355776626"/>
                    </a:ext>
                  </a:extLst>
                </a:gridCol>
                <a:gridCol w="2103120">
                  <a:extLst>
                    <a:ext uri="{9D8B030D-6E8A-4147-A177-3AD203B41FA5}">
                      <a16:colId xmlns:a16="http://schemas.microsoft.com/office/drawing/2014/main" val="3790553614"/>
                    </a:ext>
                  </a:extLst>
                </a:gridCol>
                <a:gridCol w="2103120">
                  <a:extLst>
                    <a:ext uri="{9D8B030D-6E8A-4147-A177-3AD203B41FA5}">
                      <a16:colId xmlns:a16="http://schemas.microsoft.com/office/drawing/2014/main" val="545851759"/>
                    </a:ext>
                  </a:extLst>
                </a:gridCol>
                <a:gridCol w="2103120">
                  <a:extLst>
                    <a:ext uri="{9D8B030D-6E8A-4147-A177-3AD203B41FA5}">
                      <a16:colId xmlns:a16="http://schemas.microsoft.com/office/drawing/2014/main" val="963074065"/>
                    </a:ext>
                  </a:extLst>
                </a:gridCol>
              </a:tblGrid>
              <a:tr h="368436">
                <a:tc>
                  <a:txBody>
                    <a:bodyPr/>
                    <a:lstStyle/>
                    <a:p>
                      <a:pPr algn="ctr"/>
                      <a:endParaRPr lang="en-IN" sz="1800" dirty="0"/>
                    </a:p>
                  </a:txBody>
                  <a:tcPr/>
                </a:tc>
                <a:tc>
                  <a:txBody>
                    <a:bodyPr/>
                    <a:lstStyle/>
                    <a:p>
                      <a:pPr algn="ctr"/>
                      <a:r>
                        <a:rPr lang="en-IN" sz="1800" dirty="0"/>
                        <a:t>Frequency(Hz)</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dirty="0"/>
                        <a:t>Frequency(Hz)</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dirty="0"/>
                        <a:t>Frequency(Hz)</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dirty="0"/>
                        <a:t>Frequency(Hz)</a:t>
                      </a:r>
                    </a:p>
                  </a:txBody>
                  <a:tcPr anchor="ctr"/>
                </a:tc>
                <a:extLst>
                  <a:ext uri="{0D108BD9-81ED-4DB2-BD59-A6C34878D82A}">
                    <a16:rowId xmlns:a16="http://schemas.microsoft.com/office/drawing/2014/main" val="3942354429"/>
                  </a:ext>
                </a:extLst>
              </a:tr>
              <a:tr h="370840">
                <a:tc>
                  <a:txBody>
                    <a:bodyPr/>
                    <a:lstStyle/>
                    <a:p>
                      <a:pPr algn="ctr"/>
                      <a:r>
                        <a:rPr lang="en-IN" sz="1800" dirty="0"/>
                        <a:t>Mode</a:t>
                      </a:r>
                    </a:p>
                  </a:txBody>
                  <a:tcPr/>
                </a:tc>
                <a:tc>
                  <a:txBody>
                    <a:bodyPr/>
                    <a:lstStyle/>
                    <a:p>
                      <a:pPr algn="ctr"/>
                      <a:r>
                        <a:rPr lang="en-IN" sz="1800" dirty="0"/>
                        <a:t>Steel</a:t>
                      </a:r>
                    </a:p>
                  </a:txBody>
                  <a:tcPr/>
                </a:tc>
                <a:tc>
                  <a:txBody>
                    <a:bodyPr/>
                    <a:lstStyle/>
                    <a:p>
                      <a:pPr algn="ctr"/>
                      <a:r>
                        <a:rPr lang="en-IN" sz="1800" dirty="0"/>
                        <a:t>Kevlar Epoxy</a:t>
                      </a:r>
                    </a:p>
                  </a:txBody>
                  <a:tcPr/>
                </a:tc>
                <a:tc>
                  <a:txBody>
                    <a:bodyPr/>
                    <a:lstStyle/>
                    <a:p>
                      <a:pPr algn="ctr"/>
                      <a:r>
                        <a:rPr lang="en-IN" sz="1800" dirty="0"/>
                        <a:t>Carbon/Glass</a:t>
                      </a:r>
                      <a:r>
                        <a:rPr lang="en-IN" sz="1800" baseline="0" dirty="0"/>
                        <a:t> Epoxy</a:t>
                      </a:r>
                      <a:endParaRPr lang="en-IN" sz="1800" dirty="0"/>
                    </a:p>
                  </a:txBody>
                  <a:tcPr/>
                </a:tc>
                <a:tc>
                  <a:txBody>
                    <a:bodyPr/>
                    <a:lstStyle/>
                    <a:p>
                      <a:pPr algn="ctr"/>
                      <a:r>
                        <a:rPr lang="en-IN" sz="1800" dirty="0"/>
                        <a:t>Isotropic Aluminium 6061</a:t>
                      </a:r>
                    </a:p>
                  </a:txBody>
                  <a:tcPr/>
                </a:tc>
                <a:extLst>
                  <a:ext uri="{0D108BD9-81ED-4DB2-BD59-A6C34878D82A}">
                    <a16:rowId xmlns:a16="http://schemas.microsoft.com/office/drawing/2014/main" val="3149759890"/>
                  </a:ext>
                </a:extLst>
              </a:tr>
              <a:tr h="370840">
                <a:tc>
                  <a:txBody>
                    <a:bodyPr/>
                    <a:lstStyle/>
                    <a:p>
                      <a:pPr algn="ctr"/>
                      <a:r>
                        <a:rPr lang="en-IN" sz="1800" dirty="0"/>
                        <a:t>1</a:t>
                      </a:r>
                    </a:p>
                  </a:txBody>
                  <a:tcPr>
                    <a:solidFill>
                      <a:srgbClr val="92D050"/>
                    </a:solidFill>
                  </a:tcPr>
                </a:tc>
                <a:tc>
                  <a:txBody>
                    <a:bodyPr/>
                    <a:lstStyle/>
                    <a:p>
                      <a:pPr algn="ctr"/>
                      <a:r>
                        <a:rPr lang="en-IN" sz="1800" dirty="0"/>
                        <a:t>66.2</a:t>
                      </a:r>
                    </a:p>
                  </a:txBody>
                  <a:tcPr>
                    <a:solidFill>
                      <a:srgbClr val="92D050"/>
                    </a:solidFill>
                  </a:tcPr>
                </a:tc>
                <a:tc>
                  <a:txBody>
                    <a:bodyPr/>
                    <a:lstStyle/>
                    <a:p>
                      <a:pPr algn="ctr"/>
                      <a:r>
                        <a:rPr lang="en-IN" sz="1800" dirty="0"/>
                        <a:t>106</a:t>
                      </a:r>
                    </a:p>
                  </a:txBody>
                  <a:tcPr>
                    <a:solidFill>
                      <a:srgbClr val="92D050"/>
                    </a:solidFill>
                  </a:tcPr>
                </a:tc>
                <a:tc>
                  <a:txBody>
                    <a:bodyPr/>
                    <a:lstStyle/>
                    <a:p>
                      <a:pPr algn="ctr"/>
                      <a:r>
                        <a:rPr lang="en-IN" sz="1800" dirty="0"/>
                        <a:t>114.6</a:t>
                      </a:r>
                    </a:p>
                  </a:txBody>
                  <a:tcPr>
                    <a:solidFill>
                      <a:srgbClr val="92D050"/>
                    </a:solidFill>
                  </a:tcPr>
                </a:tc>
                <a:tc>
                  <a:txBody>
                    <a:bodyPr/>
                    <a:lstStyle/>
                    <a:p>
                      <a:pPr algn="ctr"/>
                      <a:r>
                        <a:rPr lang="en-IN" sz="1800" dirty="0"/>
                        <a:t>63.77</a:t>
                      </a:r>
                    </a:p>
                  </a:txBody>
                  <a:tcPr>
                    <a:solidFill>
                      <a:srgbClr val="92D050"/>
                    </a:solidFill>
                  </a:tcPr>
                </a:tc>
                <a:extLst>
                  <a:ext uri="{0D108BD9-81ED-4DB2-BD59-A6C34878D82A}">
                    <a16:rowId xmlns:a16="http://schemas.microsoft.com/office/drawing/2014/main" val="1806350219"/>
                  </a:ext>
                </a:extLst>
              </a:tr>
              <a:tr h="370840">
                <a:tc>
                  <a:txBody>
                    <a:bodyPr/>
                    <a:lstStyle/>
                    <a:p>
                      <a:pPr algn="ctr"/>
                      <a:r>
                        <a:rPr lang="en-IN" sz="1800" dirty="0"/>
                        <a:t>2</a:t>
                      </a:r>
                    </a:p>
                  </a:txBody>
                  <a:tcPr/>
                </a:tc>
                <a:tc>
                  <a:txBody>
                    <a:bodyPr/>
                    <a:lstStyle/>
                    <a:p>
                      <a:pPr algn="ctr"/>
                      <a:r>
                        <a:rPr lang="en-IN" sz="1800" dirty="0"/>
                        <a:t>267</a:t>
                      </a:r>
                    </a:p>
                  </a:txBody>
                  <a:tcPr/>
                </a:tc>
                <a:tc>
                  <a:txBody>
                    <a:bodyPr/>
                    <a:lstStyle/>
                    <a:p>
                      <a:pPr algn="ctr"/>
                      <a:r>
                        <a:rPr lang="en-IN" sz="1800" dirty="0"/>
                        <a:t>427</a:t>
                      </a:r>
                    </a:p>
                  </a:txBody>
                  <a:tcPr/>
                </a:tc>
                <a:tc>
                  <a:txBody>
                    <a:bodyPr/>
                    <a:lstStyle/>
                    <a:p>
                      <a:pPr algn="ctr"/>
                      <a:r>
                        <a:rPr lang="en-IN" sz="1800" dirty="0"/>
                        <a:t>462.7</a:t>
                      </a:r>
                    </a:p>
                  </a:txBody>
                  <a:tcPr/>
                </a:tc>
                <a:tc>
                  <a:txBody>
                    <a:bodyPr/>
                    <a:lstStyle/>
                    <a:p>
                      <a:pPr algn="ctr"/>
                      <a:r>
                        <a:rPr lang="en-IN" sz="1800" dirty="0"/>
                        <a:t>257.48</a:t>
                      </a:r>
                    </a:p>
                  </a:txBody>
                  <a:tcPr/>
                </a:tc>
                <a:extLst>
                  <a:ext uri="{0D108BD9-81ED-4DB2-BD59-A6C34878D82A}">
                    <a16:rowId xmlns:a16="http://schemas.microsoft.com/office/drawing/2014/main" val="2820008063"/>
                  </a:ext>
                </a:extLst>
              </a:tr>
              <a:tr h="370840">
                <a:tc>
                  <a:txBody>
                    <a:bodyPr/>
                    <a:lstStyle/>
                    <a:p>
                      <a:pPr algn="ctr"/>
                      <a:r>
                        <a:rPr lang="en-IN" sz="1800" dirty="0"/>
                        <a:t>3</a:t>
                      </a:r>
                    </a:p>
                  </a:txBody>
                  <a:tcPr/>
                </a:tc>
                <a:tc>
                  <a:txBody>
                    <a:bodyPr/>
                    <a:lstStyle/>
                    <a:p>
                      <a:pPr algn="ctr"/>
                      <a:r>
                        <a:rPr lang="en-IN" sz="1800" dirty="0"/>
                        <a:t>738</a:t>
                      </a:r>
                    </a:p>
                  </a:txBody>
                  <a:tcPr/>
                </a:tc>
                <a:tc>
                  <a:txBody>
                    <a:bodyPr/>
                    <a:lstStyle/>
                    <a:p>
                      <a:pPr algn="ctr"/>
                      <a:r>
                        <a:rPr lang="en-IN" sz="1800" dirty="0"/>
                        <a:t>1180</a:t>
                      </a:r>
                    </a:p>
                  </a:txBody>
                  <a:tcPr/>
                </a:tc>
                <a:tc>
                  <a:txBody>
                    <a:bodyPr/>
                    <a:lstStyle/>
                    <a:p>
                      <a:pPr algn="ctr"/>
                      <a:r>
                        <a:rPr lang="en-IN" sz="1800" dirty="0"/>
                        <a:t>1278.9</a:t>
                      </a:r>
                    </a:p>
                  </a:txBody>
                  <a:tcPr/>
                </a:tc>
                <a:tc>
                  <a:txBody>
                    <a:bodyPr/>
                    <a:lstStyle/>
                    <a:p>
                      <a:pPr algn="ctr"/>
                      <a:r>
                        <a:rPr lang="en-IN" sz="1800" dirty="0"/>
                        <a:t>711.69</a:t>
                      </a:r>
                    </a:p>
                  </a:txBody>
                  <a:tcPr/>
                </a:tc>
                <a:extLst>
                  <a:ext uri="{0D108BD9-81ED-4DB2-BD59-A6C34878D82A}">
                    <a16:rowId xmlns:a16="http://schemas.microsoft.com/office/drawing/2014/main" val="2497850068"/>
                  </a:ext>
                </a:extLst>
              </a:tr>
            </a:tbl>
          </a:graphicData>
        </a:graphic>
      </p:graphicFrame>
      <p:sp>
        <p:nvSpPr>
          <p:cNvPr id="4" name="Title 1"/>
          <p:cNvSpPr>
            <a:spLocks noGrp="1"/>
          </p:cNvSpPr>
          <p:nvPr>
            <p:ph type="title"/>
          </p:nvPr>
        </p:nvSpPr>
        <p:spPr>
          <a:xfrm>
            <a:off x="838200" y="365125"/>
            <a:ext cx="10515600" cy="636361"/>
          </a:xfrm>
        </p:spPr>
        <p:txBody>
          <a:bodyPr>
            <a:normAutofit/>
          </a:bodyPr>
          <a:lstStyle/>
          <a:p>
            <a:r>
              <a:rPr lang="en-IN" sz="3200" b="1" u="sng" dirty="0"/>
              <a:t>THEORETICAL VALIDATION</a:t>
            </a:r>
          </a:p>
        </p:txBody>
      </p:sp>
      <p:graphicFrame>
        <p:nvGraphicFramePr>
          <p:cNvPr id="8" name="Table 7"/>
          <p:cNvGraphicFramePr>
            <a:graphicFrameLocks noGrp="1"/>
          </p:cNvGraphicFramePr>
          <p:nvPr>
            <p:extLst>
              <p:ext uri="{D42A27DB-BD31-4B8C-83A1-F6EECF244321}">
                <p14:modId xmlns:p14="http://schemas.microsoft.com/office/powerpoint/2010/main" val="3636393800"/>
              </p:ext>
            </p:extLst>
          </p:nvPr>
        </p:nvGraphicFramePr>
        <p:xfrm>
          <a:off x="6514010" y="3324742"/>
          <a:ext cx="4839790" cy="1554480"/>
        </p:xfrm>
        <a:graphic>
          <a:graphicData uri="http://schemas.openxmlformats.org/drawingml/2006/table">
            <a:tbl>
              <a:tblPr/>
              <a:tblGrid>
                <a:gridCol w="2429693">
                  <a:extLst>
                    <a:ext uri="{9D8B030D-6E8A-4147-A177-3AD203B41FA5}">
                      <a16:colId xmlns:a16="http://schemas.microsoft.com/office/drawing/2014/main" val="2491939518"/>
                    </a:ext>
                  </a:extLst>
                </a:gridCol>
                <a:gridCol w="783771">
                  <a:extLst>
                    <a:ext uri="{9D8B030D-6E8A-4147-A177-3AD203B41FA5}">
                      <a16:colId xmlns:a16="http://schemas.microsoft.com/office/drawing/2014/main" val="2783881718"/>
                    </a:ext>
                  </a:extLst>
                </a:gridCol>
                <a:gridCol w="1626326">
                  <a:extLst>
                    <a:ext uri="{9D8B030D-6E8A-4147-A177-3AD203B41FA5}">
                      <a16:colId xmlns:a16="http://schemas.microsoft.com/office/drawing/2014/main" val="2156126835"/>
                    </a:ext>
                  </a:extLst>
                </a:gridCol>
              </a:tblGrid>
              <a:tr h="548640">
                <a:tc>
                  <a:txBody>
                    <a:bodyPr/>
                    <a:lstStyle/>
                    <a:p>
                      <a:pPr algn="ctr" fontAlgn="ctr"/>
                      <a:r>
                        <a:rPr lang="en-IN" sz="1600" b="1" i="0" u="none" strike="noStrike" dirty="0">
                          <a:solidFill>
                            <a:srgbClr val="FFFFFF"/>
                          </a:solidFill>
                          <a:effectLst/>
                          <a:latin typeface="Calibri" panose="020F0502020204030204" pitchFamily="34" charset="0"/>
                        </a:rPr>
                        <a:t>Material</a:t>
                      </a:r>
                    </a:p>
                  </a:txBody>
                  <a:tcPr marL="7620" marR="7620" marT="7620" marB="0" anchor="ctr">
                    <a:lnL>
                      <a:noFill/>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4472C4"/>
                    </a:solidFill>
                  </a:tcPr>
                </a:tc>
                <a:tc>
                  <a:txBody>
                    <a:bodyPr/>
                    <a:lstStyle/>
                    <a:p>
                      <a:pPr algn="ctr" fontAlgn="ctr"/>
                      <a:r>
                        <a:rPr lang="en-IN" sz="1600" b="1" i="0" u="none" strike="noStrike" dirty="0">
                          <a:solidFill>
                            <a:srgbClr val="FFFFFF"/>
                          </a:solidFill>
                          <a:effectLst/>
                          <a:latin typeface="Calibri" panose="020F0502020204030204" pitchFamily="34" charset="0"/>
                        </a:rPr>
                        <a:t>Density</a:t>
                      </a:r>
                    </a:p>
                    <a:p>
                      <a:pPr algn="ctr" fontAlgn="ctr"/>
                      <a:r>
                        <a:rPr lang="en-IN" sz="1600" b="1" i="0" u="none" strike="noStrike" dirty="0">
                          <a:solidFill>
                            <a:srgbClr val="FFFFFF"/>
                          </a:solidFill>
                          <a:effectLst/>
                          <a:latin typeface="Calibri" panose="020F0502020204030204" pitchFamily="34" charset="0"/>
                        </a:rPr>
                        <a:t>(Kg/m</a:t>
                      </a:r>
                      <a:r>
                        <a:rPr lang="en-IN" sz="1600" b="1" i="0" u="none" strike="noStrike" baseline="30000" dirty="0">
                          <a:solidFill>
                            <a:srgbClr val="FFFFFF"/>
                          </a:solidFill>
                          <a:effectLst/>
                          <a:latin typeface="Calibri" panose="020F0502020204030204" pitchFamily="34" charset="0"/>
                        </a:rPr>
                        <a:t>3</a:t>
                      </a:r>
                      <a:r>
                        <a:rPr lang="en-IN" sz="1600" b="1" i="0" u="none" strike="noStrike" baseline="0" dirty="0">
                          <a:solidFill>
                            <a:srgbClr val="FFFFFF"/>
                          </a:solidFill>
                          <a:effectLst/>
                          <a:latin typeface="Calibri" panose="020F0502020204030204" pitchFamily="34" charset="0"/>
                        </a:rPr>
                        <a:t>)</a:t>
                      </a:r>
                      <a:endParaRPr lang="en-IN" sz="1600" b="1" i="0" u="none" strike="noStrike" dirty="0">
                        <a:solidFill>
                          <a:srgbClr val="FFFFFF"/>
                        </a:solidFill>
                        <a:effectLst/>
                        <a:latin typeface="Calibri" panose="020F0502020204030204" pitchFamily="34" charset="0"/>
                      </a:endParaRPr>
                    </a:p>
                  </a:txBody>
                  <a:tcPr marL="7620" marR="7620" marT="7620"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4472C4"/>
                    </a:solidFill>
                  </a:tcPr>
                </a:tc>
                <a:tc>
                  <a:txBody>
                    <a:bodyPr/>
                    <a:lstStyle/>
                    <a:p>
                      <a:pPr algn="ctr" fontAlgn="ctr"/>
                      <a:r>
                        <a:rPr lang="en-IN" sz="1600" b="1" i="0" u="none" strike="noStrike" dirty="0">
                          <a:solidFill>
                            <a:srgbClr val="FFFFFF"/>
                          </a:solidFill>
                          <a:effectLst/>
                          <a:latin typeface="Calibri" panose="020F0502020204030204" pitchFamily="34" charset="0"/>
                        </a:rPr>
                        <a:t>Reduction in Weight</a:t>
                      </a:r>
                    </a:p>
                  </a:txBody>
                  <a:tcPr marL="7620" marR="7620" marT="7620" marB="0" anchor="ctr">
                    <a:lnL w="6350" cap="flat" cmpd="sng" algn="ctr">
                      <a:solidFill>
                        <a:srgbClr val="FFFFFF"/>
                      </a:solidFill>
                      <a:prstDash val="solid"/>
                      <a:round/>
                      <a:headEnd type="none" w="med" len="med"/>
                      <a:tailEnd type="none" w="med" len="med"/>
                    </a:lnL>
                    <a:lnR>
                      <a:noFill/>
                    </a:lnR>
                    <a:lnT>
                      <a:noFill/>
                    </a:lnT>
                    <a:lnB w="6350"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4072042550"/>
                  </a:ext>
                </a:extLst>
              </a:tr>
              <a:tr h="182880">
                <a:tc>
                  <a:txBody>
                    <a:bodyPr/>
                    <a:lstStyle/>
                    <a:p>
                      <a:pPr algn="ctr" fontAlgn="b"/>
                      <a:r>
                        <a:rPr lang="en-IN" sz="1600" b="0" i="0" u="none" strike="noStrike" dirty="0">
                          <a:solidFill>
                            <a:srgbClr val="000000"/>
                          </a:solidFill>
                          <a:effectLst/>
                          <a:latin typeface="Calibri" panose="020F0502020204030204" pitchFamily="34" charset="0"/>
                        </a:rPr>
                        <a:t>Steel EN45</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r>
                        <a:rPr lang="en-IN" sz="1600" b="0" i="0" u="none" strike="noStrike">
                          <a:solidFill>
                            <a:srgbClr val="000000"/>
                          </a:solidFill>
                          <a:effectLst/>
                          <a:latin typeface="Calibri" panose="020F0502020204030204" pitchFamily="34" charset="0"/>
                        </a:rPr>
                        <a:t>7850</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endParaRPr lang="en-IN" sz="1600" b="0" i="0" u="none" strike="noStrike" dirty="0">
                        <a:solidFill>
                          <a:srgbClr val="000000"/>
                        </a:solidFill>
                        <a:effectLst/>
                        <a:latin typeface="Calibri" panose="020F0502020204030204" pitchFamily="34" charset="0"/>
                      </a:endParaRP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extLst>
                  <a:ext uri="{0D108BD9-81ED-4DB2-BD59-A6C34878D82A}">
                    <a16:rowId xmlns:a16="http://schemas.microsoft.com/office/drawing/2014/main" val="3504407541"/>
                  </a:ext>
                </a:extLst>
              </a:tr>
              <a:tr h="182880">
                <a:tc>
                  <a:txBody>
                    <a:bodyPr/>
                    <a:lstStyle/>
                    <a:p>
                      <a:pPr algn="ctr" fontAlgn="b"/>
                      <a:r>
                        <a:rPr lang="en-IN" sz="1600" b="0" i="0" u="none" strike="noStrike">
                          <a:solidFill>
                            <a:srgbClr val="000000"/>
                          </a:solidFill>
                          <a:effectLst/>
                          <a:latin typeface="Calibri" panose="020F0502020204030204" pitchFamily="34" charset="0"/>
                        </a:rPr>
                        <a:t>Kevlar Epoxy</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E1F2"/>
                    </a:solidFill>
                  </a:tcPr>
                </a:tc>
                <a:tc>
                  <a:txBody>
                    <a:bodyPr/>
                    <a:lstStyle/>
                    <a:p>
                      <a:pPr algn="ctr" fontAlgn="b"/>
                      <a:r>
                        <a:rPr lang="en-IN" sz="1600" b="0" i="0" u="none" strike="noStrike">
                          <a:solidFill>
                            <a:srgbClr val="000000"/>
                          </a:solidFill>
                          <a:effectLst/>
                          <a:latin typeface="Calibri" panose="020F0502020204030204" pitchFamily="34" charset="0"/>
                        </a:rPr>
                        <a:t>1402</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E1F2"/>
                    </a:solidFill>
                  </a:tcPr>
                </a:tc>
                <a:tc>
                  <a:txBody>
                    <a:bodyPr/>
                    <a:lstStyle/>
                    <a:p>
                      <a:pPr algn="ctr" fontAlgn="b"/>
                      <a:r>
                        <a:rPr lang="en-IN" sz="1600" b="0" i="0" u="none" strike="noStrike" dirty="0">
                          <a:solidFill>
                            <a:srgbClr val="000000"/>
                          </a:solidFill>
                          <a:effectLst/>
                          <a:latin typeface="Calibri" panose="020F0502020204030204" pitchFamily="34" charset="0"/>
                        </a:rPr>
                        <a:t>82.14%</a:t>
                      </a: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E1F2"/>
                    </a:solidFill>
                  </a:tcPr>
                </a:tc>
                <a:extLst>
                  <a:ext uri="{0D108BD9-81ED-4DB2-BD59-A6C34878D82A}">
                    <a16:rowId xmlns:a16="http://schemas.microsoft.com/office/drawing/2014/main" val="704424500"/>
                  </a:ext>
                </a:extLst>
              </a:tr>
              <a:tr h="182880">
                <a:tc>
                  <a:txBody>
                    <a:bodyPr/>
                    <a:lstStyle/>
                    <a:p>
                      <a:pPr algn="ctr" fontAlgn="b"/>
                      <a:r>
                        <a:rPr lang="en-IN" sz="1600" b="0" i="0" u="none" strike="noStrike">
                          <a:solidFill>
                            <a:srgbClr val="000000"/>
                          </a:solidFill>
                          <a:effectLst/>
                          <a:latin typeface="Calibri" panose="020F0502020204030204" pitchFamily="34" charset="0"/>
                        </a:rPr>
                        <a:t>Isotropic Aluminium 6061</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r>
                        <a:rPr lang="en-IN" sz="1600" b="0" i="0" u="none" strike="noStrike">
                          <a:solidFill>
                            <a:srgbClr val="000000"/>
                          </a:solidFill>
                          <a:effectLst/>
                          <a:latin typeface="Calibri" panose="020F0502020204030204" pitchFamily="34" charset="0"/>
                        </a:rPr>
                        <a:t>3783.6</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r>
                        <a:rPr lang="en-IN" sz="1600" b="0" i="0" u="none" strike="noStrike" dirty="0">
                          <a:solidFill>
                            <a:srgbClr val="000000"/>
                          </a:solidFill>
                          <a:effectLst/>
                          <a:latin typeface="Calibri" panose="020F0502020204030204" pitchFamily="34" charset="0"/>
                        </a:rPr>
                        <a:t>51.80%</a:t>
                      </a: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extLst>
                  <a:ext uri="{0D108BD9-81ED-4DB2-BD59-A6C34878D82A}">
                    <a16:rowId xmlns:a16="http://schemas.microsoft.com/office/drawing/2014/main" val="1280357063"/>
                  </a:ext>
                </a:extLst>
              </a:tr>
              <a:tr h="182880">
                <a:tc>
                  <a:txBody>
                    <a:bodyPr/>
                    <a:lstStyle/>
                    <a:p>
                      <a:pPr algn="ctr" fontAlgn="b"/>
                      <a:r>
                        <a:rPr lang="en-IN" sz="1600" b="0" i="0" u="none" strike="noStrike">
                          <a:solidFill>
                            <a:srgbClr val="000000"/>
                          </a:solidFill>
                          <a:effectLst/>
                          <a:latin typeface="Calibri" panose="020F0502020204030204" pitchFamily="34" charset="0"/>
                        </a:rPr>
                        <a:t>Carbon/Glass epoxy</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D9E1F2"/>
                    </a:solidFill>
                  </a:tcPr>
                </a:tc>
                <a:tc>
                  <a:txBody>
                    <a:bodyPr/>
                    <a:lstStyle/>
                    <a:p>
                      <a:pPr algn="ctr" fontAlgn="b"/>
                      <a:r>
                        <a:rPr lang="en-IN" sz="1600" b="0" i="0" u="none" strike="noStrike">
                          <a:solidFill>
                            <a:srgbClr val="000000"/>
                          </a:solidFill>
                          <a:effectLst/>
                          <a:latin typeface="Calibri" panose="020F0502020204030204" pitchFamily="34" charset="0"/>
                        </a:rPr>
                        <a:t>1672</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D9E1F2"/>
                    </a:solidFill>
                  </a:tcPr>
                </a:tc>
                <a:tc>
                  <a:txBody>
                    <a:bodyPr/>
                    <a:lstStyle/>
                    <a:p>
                      <a:pPr algn="ctr" fontAlgn="b"/>
                      <a:r>
                        <a:rPr lang="en-IN" sz="1600" b="0" i="0" u="none" strike="noStrike" dirty="0">
                          <a:solidFill>
                            <a:srgbClr val="000000"/>
                          </a:solidFill>
                          <a:effectLst/>
                          <a:latin typeface="Calibri" panose="020F0502020204030204" pitchFamily="34" charset="0"/>
                        </a:rPr>
                        <a:t>78.70%</a:t>
                      </a: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a:noFill/>
                    </a:lnB>
                    <a:solidFill>
                      <a:srgbClr val="D9E1F2"/>
                    </a:solidFill>
                  </a:tcPr>
                </a:tc>
                <a:extLst>
                  <a:ext uri="{0D108BD9-81ED-4DB2-BD59-A6C34878D82A}">
                    <a16:rowId xmlns:a16="http://schemas.microsoft.com/office/drawing/2014/main" val="3239718438"/>
                  </a:ext>
                </a:extLst>
              </a:tr>
            </a:tbl>
          </a:graphicData>
        </a:graphic>
      </p:graphicFrame>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22684" t="22581" b="7463"/>
          <a:stretch/>
        </p:blipFill>
        <p:spPr>
          <a:xfrm>
            <a:off x="905690" y="3420541"/>
            <a:ext cx="4711338" cy="2664308"/>
          </a:xfrm>
          <a:prstGeom prst="rect">
            <a:avLst/>
          </a:prstGeom>
        </p:spPr>
      </p:pic>
      <p:sp>
        <p:nvSpPr>
          <p:cNvPr id="11" name="Oval 10"/>
          <p:cNvSpPr/>
          <p:nvPr/>
        </p:nvSpPr>
        <p:spPr>
          <a:xfrm>
            <a:off x="905690" y="5303520"/>
            <a:ext cx="635727" cy="609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p:cNvSpPr txBox="1"/>
          <p:nvPr/>
        </p:nvSpPr>
        <p:spPr>
          <a:xfrm>
            <a:off x="838200" y="6111764"/>
            <a:ext cx="4090851" cy="584775"/>
          </a:xfrm>
          <a:prstGeom prst="rect">
            <a:avLst/>
          </a:prstGeom>
          <a:noFill/>
        </p:spPr>
        <p:txBody>
          <a:bodyPr wrap="square" rtlCol="0">
            <a:spAutoFit/>
          </a:bodyPr>
          <a:lstStyle/>
          <a:p>
            <a:r>
              <a:rPr lang="en-IN" sz="1600" dirty="0"/>
              <a:t>MATLAB code for calculating eigenvalues and </a:t>
            </a:r>
            <a:r>
              <a:rPr lang="en-IN" sz="1600" dirty="0" err="1"/>
              <a:t>eigen</a:t>
            </a:r>
            <a:r>
              <a:rPr lang="en-IN" sz="1600" dirty="0"/>
              <a:t> vectors</a:t>
            </a:r>
          </a:p>
        </p:txBody>
      </p:sp>
      <p:pic>
        <p:nvPicPr>
          <p:cNvPr id="13" name="Picture 12"/>
          <p:cNvPicPr>
            <a:picLocks noChangeAspect="1"/>
          </p:cNvPicPr>
          <p:nvPr/>
        </p:nvPicPr>
        <p:blipFill>
          <a:blip r:embed="rId3"/>
          <a:stretch>
            <a:fillRect/>
          </a:stretch>
        </p:blipFill>
        <p:spPr>
          <a:xfrm>
            <a:off x="6489518" y="4979615"/>
            <a:ext cx="4864282" cy="1721722"/>
          </a:xfrm>
          <a:prstGeom prst="rect">
            <a:avLst/>
          </a:prstGeom>
        </p:spPr>
      </p:pic>
      <p:sp>
        <p:nvSpPr>
          <p:cNvPr id="15" name="Right Arrow Callout 14"/>
          <p:cNvSpPr/>
          <p:nvPr/>
        </p:nvSpPr>
        <p:spPr>
          <a:xfrm>
            <a:off x="5127715" y="6126443"/>
            <a:ext cx="1386295" cy="589573"/>
          </a:xfrm>
          <a:prstGeom prst="rightArrowCallout">
            <a:avLst>
              <a:gd name="adj1" fmla="val 25353"/>
              <a:gd name="adj2" fmla="val 27055"/>
              <a:gd name="adj3" fmla="val 47267"/>
              <a:gd name="adj4" fmla="val 6497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p:cNvSpPr txBox="1"/>
          <p:nvPr/>
        </p:nvSpPr>
        <p:spPr>
          <a:xfrm>
            <a:off x="5229496" y="6055006"/>
            <a:ext cx="775063" cy="646331"/>
          </a:xfrm>
          <a:prstGeom prst="rect">
            <a:avLst/>
          </a:prstGeom>
          <a:noFill/>
        </p:spPr>
        <p:txBody>
          <a:bodyPr wrap="square" rtlCol="0">
            <a:spAutoFit/>
          </a:bodyPr>
          <a:lstStyle/>
          <a:p>
            <a:r>
              <a:rPr lang="en-IN" dirty="0"/>
              <a:t>Paper Data</a:t>
            </a:r>
          </a:p>
        </p:txBody>
      </p:sp>
      <p:sp>
        <p:nvSpPr>
          <p:cNvPr id="17" name="Rectangle 16"/>
          <p:cNvSpPr/>
          <p:nvPr/>
        </p:nvSpPr>
        <p:spPr>
          <a:xfrm>
            <a:off x="7663544" y="5303520"/>
            <a:ext cx="635726" cy="1412496"/>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49628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01486"/>
            <a:ext cx="10515600" cy="4351338"/>
          </a:xfrm>
        </p:spPr>
        <p:txBody>
          <a:bodyPr vert="horz" lIns="91440" tIns="45720" rIns="91440" bIns="45720" rtlCol="0" anchor="t">
            <a:normAutofit/>
          </a:bodyPr>
          <a:lstStyle/>
          <a:p>
            <a:endParaRPr lang="en-IN" dirty="0"/>
          </a:p>
          <a:p>
            <a:r>
              <a:rPr lang="en-IN" dirty="0"/>
              <a:t>Through modal analysis it is observed that Carbon/Glass Epoxy and Kevlar/Epoxy show higher first natural frequencies due to its greater stiffness and low mass properties. This is better as greater excitation frequency is required to cause structural damage to the Carbon/Glass Epoxy and Kevlar/Epoxy Leaf spring </a:t>
            </a:r>
          </a:p>
          <a:p>
            <a:endParaRPr lang="en-IN" dirty="0"/>
          </a:p>
          <a:p>
            <a:r>
              <a:rPr lang="en-IN" dirty="0"/>
              <a:t>This benefits the automobile as the mechanical efficiency and performance is improved, Fuel consumption is lesser therefore overall fuel economy increases. </a:t>
            </a:r>
          </a:p>
          <a:p>
            <a:endParaRPr lang="en-IN" dirty="0"/>
          </a:p>
          <a:p>
            <a:pPr marL="0" indent="0">
              <a:buNone/>
            </a:pPr>
            <a:endParaRPr lang="en-IN" dirty="0"/>
          </a:p>
        </p:txBody>
      </p:sp>
      <p:sp>
        <p:nvSpPr>
          <p:cNvPr id="4" name="Title 1"/>
          <p:cNvSpPr txBox="1">
            <a:spLocks/>
          </p:cNvSpPr>
          <p:nvPr/>
        </p:nvSpPr>
        <p:spPr>
          <a:xfrm>
            <a:off x="838200" y="365125"/>
            <a:ext cx="10515600" cy="6363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u="sng" dirty="0"/>
              <a:t>CONCLUSIONS</a:t>
            </a:r>
          </a:p>
        </p:txBody>
      </p:sp>
    </p:spTree>
    <p:extLst>
      <p:ext uri="{BB962C8B-B14F-4D97-AF65-F5344CB8AC3E}">
        <p14:creationId xmlns:p14="http://schemas.microsoft.com/office/powerpoint/2010/main" val="3147820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46356"/>
            <a:ext cx="10515600" cy="4351338"/>
          </a:xfrm>
        </p:spPr>
        <p:txBody>
          <a:bodyPr vert="horz" lIns="91440" tIns="45720" rIns="91440" bIns="45720" rtlCol="0" anchor="t">
            <a:normAutofit/>
          </a:bodyPr>
          <a:lstStyle/>
          <a:p>
            <a:r>
              <a:rPr lang="en-IN" sz="2000" dirty="0"/>
              <a:t>Static and Dynamic Analysis of Automotive Leaf Spring: A Comparative Study of Various Materials Using ANSYS</a:t>
            </a:r>
          </a:p>
          <a:p>
            <a:r>
              <a:rPr lang="en-IN" sz="2000" dirty="0"/>
              <a:t>Modal and Harmonic Analysis of Leaf Spring Using Composite Materials-Putti Srinivasa Rao, Revu Venkatesh</a:t>
            </a:r>
          </a:p>
          <a:p>
            <a:r>
              <a:rPr lang="en-IN" sz="2000" dirty="0"/>
              <a:t>MODAL ANALYSIS OF COMPOSITE LEAF SPRING USED FOR MEDIUM UTILITY </a:t>
            </a:r>
            <a:r>
              <a:rPr lang="en-IN" sz="2000" dirty="0" err="1"/>
              <a:t>VEHICLE.Yogesh</a:t>
            </a:r>
            <a:r>
              <a:rPr lang="en-IN" sz="2000" dirty="0"/>
              <a:t> Y. </a:t>
            </a:r>
            <a:r>
              <a:rPr lang="en-IN" sz="2000" dirty="0" err="1"/>
              <a:t>Kamble,Prof</a:t>
            </a:r>
            <a:r>
              <a:rPr lang="en-IN" sz="2000" dirty="0"/>
              <a:t>. </a:t>
            </a:r>
            <a:r>
              <a:rPr lang="en-IN" sz="2000" dirty="0" err="1"/>
              <a:t>Dr.</a:t>
            </a:r>
            <a:r>
              <a:rPr lang="en-IN" sz="2000" dirty="0"/>
              <a:t> </a:t>
            </a:r>
            <a:r>
              <a:rPr lang="en-IN" sz="2000" dirty="0" err="1"/>
              <a:t>S.H.Sawant</a:t>
            </a:r>
            <a:endParaRPr lang="en-IN" sz="2000" dirty="0"/>
          </a:p>
          <a:p>
            <a:r>
              <a:rPr lang="en-IN" sz="2000" dirty="0"/>
              <a:t>Critical Analysis of Vibration </a:t>
            </a:r>
            <a:r>
              <a:rPr lang="en-IN" sz="2000" dirty="0" err="1"/>
              <a:t>Behaviourof</a:t>
            </a:r>
            <a:r>
              <a:rPr lang="en-IN" sz="2000" dirty="0"/>
              <a:t> Multi-Leaf Spring under Loading Condition by ANSYS </a:t>
            </a:r>
            <a:r>
              <a:rPr lang="en-IN" sz="2000" dirty="0" err="1"/>
              <a:t>Software”,Karan</a:t>
            </a:r>
            <a:r>
              <a:rPr lang="en-IN" sz="2000" dirty="0"/>
              <a:t> K. Sharma, Arshad Rashid, Saiprasad </a:t>
            </a:r>
            <a:r>
              <a:rPr lang="en-IN" sz="2000" dirty="0" err="1"/>
              <a:t>Mandale</a:t>
            </a:r>
            <a:endParaRPr lang="en-IN" sz="2000" dirty="0"/>
          </a:p>
          <a:p>
            <a:r>
              <a:rPr lang="en-IN" sz="2000" dirty="0"/>
              <a:t>Modal Analysis of Mono Leaf Spring Using Analytical, F.E.A (Pro-e </a:t>
            </a:r>
            <a:r>
              <a:rPr lang="en-IN" sz="2000" err="1"/>
              <a:t>Mechanica</a:t>
            </a:r>
            <a:r>
              <a:rPr lang="en-IN" sz="2000" dirty="0"/>
              <a:t>) and Experimental (Vibration Shaker) Approach. Prof. K. K. </a:t>
            </a:r>
            <a:r>
              <a:rPr lang="en-IN" sz="2000" err="1"/>
              <a:t>Sharma,Khan</a:t>
            </a:r>
            <a:r>
              <a:rPr lang="en-IN" sz="2000" dirty="0"/>
              <a:t> </a:t>
            </a:r>
            <a:r>
              <a:rPr lang="en-IN" sz="2000" err="1"/>
              <a:t>Moin,Abdul</a:t>
            </a:r>
            <a:r>
              <a:rPr lang="en-IN" sz="2000" dirty="0"/>
              <a:t> Ashish, Choudhri Ibrahim, Rehan Ansari</a:t>
            </a:r>
          </a:p>
          <a:p>
            <a:r>
              <a:rPr lang="en-IN" sz="2000" dirty="0">
                <a:ea typeface="Calibri"/>
                <a:cs typeface="Calibri"/>
              </a:rPr>
              <a:t>S.S. Rao-Vibrations in continuous systems</a:t>
            </a:r>
          </a:p>
          <a:p>
            <a:pPr marL="0" indent="0">
              <a:buNone/>
            </a:pPr>
            <a:endParaRPr lang="en-IN" dirty="0">
              <a:ea typeface="Calibri" panose="020F0502020204030204"/>
              <a:cs typeface="Calibri" panose="020F0502020204030204"/>
            </a:endParaRPr>
          </a:p>
        </p:txBody>
      </p:sp>
      <p:sp>
        <p:nvSpPr>
          <p:cNvPr id="4" name="Title 1"/>
          <p:cNvSpPr txBox="1">
            <a:spLocks/>
          </p:cNvSpPr>
          <p:nvPr/>
        </p:nvSpPr>
        <p:spPr>
          <a:xfrm>
            <a:off x="838200" y="365125"/>
            <a:ext cx="10515600" cy="6363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u="sng" dirty="0"/>
              <a:t>REFERENCES</a:t>
            </a:r>
          </a:p>
        </p:txBody>
      </p:sp>
    </p:spTree>
    <p:extLst>
      <p:ext uri="{BB962C8B-B14F-4D97-AF65-F5344CB8AC3E}">
        <p14:creationId xmlns:p14="http://schemas.microsoft.com/office/powerpoint/2010/main" val="2347266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59969E-9B74-E51D-DFCF-00733EBAA46D}"/>
              </a:ext>
            </a:extLst>
          </p:cNvPr>
          <p:cNvSpPr>
            <a:spLocks noGrp="1"/>
          </p:cNvSpPr>
          <p:nvPr>
            <p:ph idx="1"/>
          </p:nvPr>
        </p:nvSpPr>
        <p:spPr>
          <a:xfrm>
            <a:off x="708212" y="0"/>
            <a:ext cx="10806952" cy="6858000"/>
          </a:xfrm>
        </p:spPr>
        <p:txBody>
          <a:bodyPr>
            <a:normAutofit/>
          </a:bodyPr>
          <a:lstStyle/>
          <a:p>
            <a:pPr marL="0" indent="0">
              <a:buNone/>
            </a:pPr>
            <a:r>
              <a:rPr lang="en-IN" sz="3200" u="sng" dirty="0"/>
              <a:t>INTRODUCTION</a:t>
            </a:r>
            <a:endParaRPr lang="en-IN" sz="1800" u="sng" dirty="0"/>
          </a:p>
          <a:p>
            <a:r>
              <a:rPr lang="en-IN" dirty="0"/>
              <a:t>Leaf Springs are widely used in the automobile industry due to its high load bearing capacity and low manufacturing cost </a:t>
            </a:r>
          </a:p>
          <a:p>
            <a:r>
              <a:rPr lang="en-IN" dirty="0"/>
              <a:t>Use of composite materials has gradually increased in the automobile industry due to its light weight and high strength to weight ratio </a:t>
            </a:r>
          </a:p>
          <a:p>
            <a:r>
              <a:rPr lang="en-IN" dirty="0"/>
              <a:t>This work investigates the feasibility of using a low cost and light weight material for automobile leaf springs. </a:t>
            </a:r>
          </a:p>
          <a:p>
            <a:r>
              <a:rPr lang="en-IN" dirty="0"/>
              <a:t>We compare conventional steel EN45 leaf spring with several composite leaf springs such as Carbon-Glass Epoxy, Kevlar-Epoxy and Isotropic Aluminium 6061 based on their natural frequencies</a:t>
            </a:r>
          </a:p>
        </p:txBody>
      </p:sp>
    </p:spTree>
    <p:extLst>
      <p:ext uri="{BB962C8B-B14F-4D97-AF65-F5344CB8AC3E}">
        <p14:creationId xmlns:p14="http://schemas.microsoft.com/office/powerpoint/2010/main" val="867619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23FDD4A6-7B4E-A353-E763-16D05F0F767F}"/>
              </a:ext>
            </a:extLst>
          </p:cNvPr>
          <p:cNvSpPr>
            <a:spLocks noChangeArrowheads="1"/>
          </p:cNvSpPr>
          <p:nvPr/>
        </p:nvSpPr>
        <p:spPr bwMode="auto">
          <a:xfrm>
            <a:off x="-7402987" y="0"/>
            <a:ext cx="195949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21064592"/>
              </p:ext>
            </p:extLst>
          </p:nvPr>
        </p:nvGraphicFramePr>
        <p:xfrm>
          <a:off x="325926" y="835787"/>
          <a:ext cx="11540148" cy="55531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a:xfrm>
            <a:off x="838200" y="251012"/>
            <a:ext cx="3608294" cy="584775"/>
          </a:xfrm>
          <a:prstGeom prst="rect">
            <a:avLst/>
          </a:prstGeom>
          <a:noFill/>
        </p:spPr>
        <p:txBody>
          <a:bodyPr wrap="square" rtlCol="0">
            <a:spAutoFit/>
          </a:bodyPr>
          <a:lstStyle/>
          <a:p>
            <a:r>
              <a:rPr lang="en-IN" sz="3200" u="sng" dirty="0"/>
              <a:t>METHODOLOGY</a:t>
            </a:r>
          </a:p>
        </p:txBody>
      </p:sp>
    </p:spTree>
    <p:extLst>
      <p:ext uri="{BB962C8B-B14F-4D97-AF65-F5344CB8AC3E}">
        <p14:creationId xmlns:p14="http://schemas.microsoft.com/office/powerpoint/2010/main" val="3045040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4565" y="190953"/>
            <a:ext cx="10515600" cy="549275"/>
          </a:xfrm>
        </p:spPr>
        <p:txBody>
          <a:bodyPr>
            <a:normAutofit/>
          </a:bodyPr>
          <a:lstStyle/>
          <a:p>
            <a:r>
              <a:rPr lang="en-IN" sz="3200" b="1" u="sng" dirty="0"/>
              <a:t>CAD MODELLING</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648367" y="918317"/>
            <a:ext cx="5263998" cy="2805628"/>
          </a:xfrm>
        </p:spPr>
      </p:pic>
      <p:graphicFrame>
        <p:nvGraphicFramePr>
          <p:cNvPr id="5" name="Table 4"/>
          <p:cNvGraphicFramePr>
            <a:graphicFrameLocks noGrp="1"/>
          </p:cNvGraphicFramePr>
          <p:nvPr>
            <p:extLst>
              <p:ext uri="{D42A27DB-BD31-4B8C-83A1-F6EECF244321}">
                <p14:modId xmlns:p14="http://schemas.microsoft.com/office/powerpoint/2010/main" val="117178014"/>
              </p:ext>
            </p:extLst>
          </p:nvPr>
        </p:nvGraphicFramePr>
        <p:xfrm>
          <a:off x="6200503" y="918317"/>
          <a:ext cx="5373188" cy="3158568"/>
        </p:xfrm>
        <a:graphic>
          <a:graphicData uri="http://schemas.openxmlformats.org/drawingml/2006/table">
            <a:tbl>
              <a:tblPr firstRow="1" bandRow="1">
                <a:tableStyleId>{5C22544A-7EE6-4342-B048-85BDC9FD1C3A}</a:tableStyleId>
              </a:tblPr>
              <a:tblGrid>
                <a:gridCol w="2551611">
                  <a:extLst>
                    <a:ext uri="{9D8B030D-6E8A-4147-A177-3AD203B41FA5}">
                      <a16:colId xmlns:a16="http://schemas.microsoft.com/office/drawing/2014/main" val="1118530593"/>
                    </a:ext>
                  </a:extLst>
                </a:gridCol>
                <a:gridCol w="2821577">
                  <a:extLst>
                    <a:ext uri="{9D8B030D-6E8A-4147-A177-3AD203B41FA5}">
                      <a16:colId xmlns:a16="http://schemas.microsoft.com/office/drawing/2014/main" val="1977826603"/>
                    </a:ext>
                  </a:extLst>
                </a:gridCol>
              </a:tblGrid>
              <a:tr h="187174">
                <a:tc>
                  <a:txBody>
                    <a:bodyPr/>
                    <a:lstStyle/>
                    <a:p>
                      <a:r>
                        <a:rPr lang="en-IN" sz="1800" dirty="0"/>
                        <a:t>Parameter</a:t>
                      </a:r>
                    </a:p>
                  </a:txBody>
                  <a:tcPr marL="46152" marR="46152" marT="23076" marB="23076"/>
                </a:tc>
                <a:tc>
                  <a:txBody>
                    <a:bodyPr/>
                    <a:lstStyle/>
                    <a:p>
                      <a:r>
                        <a:rPr lang="en-IN" sz="1800" dirty="0"/>
                        <a:t>Value</a:t>
                      </a:r>
                    </a:p>
                  </a:txBody>
                  <a:tcPr marL="46152" marR="46152" marT="23076" marB="23076"/>
                </a:tc>
                <a:extLst>
                  <a:ext uri="{0D108BD9-81ED-4DB2-BD59-A6C34878D82A}">
                    <a16:rowId xmlns:a16="http://schemas.microsoft.com/office/drawing/2014/main" val="2373099159"/>
                  </a:ext>
                </a:extLst>
              </a:tr>
              <a:tr h="187174">
                <a:tc>
                  <a:txBody>
                    <a:bodyPr/>
                    <a:lstStyle/>
                    <a:p>
                      <a:r>
                        <a:rPr lang="en-IN" sz="1800" dirty="0"/>
                        <a:t>Total</a:t>
                      </a:r>
                      <a:r>
                        <a:rPr lang="en-IN" sz="1800" baseline="0" dirty="0"/>
                        <a:t> length of the spring</a:t>
                      </a:r>
                      <a:endParaRPr lang="en-IN" sz="1800" dirty="0"/>
                    </a:p>
                  </a:txBody>
                  <a:tcPr marL="46152" marR="46152" marT="23076" marB="23076"/>
                </a:tc>
                <a:tc>
                  <a:txBody>
                    <a:bodyPr/>
                    <a:lstStyle/>
                    <a:p>
                      <a:r>
                        <a:rPr lang="en-IN" sz="1800" dirty="0"/>
                        <a:t>1020 mm</a:t>
                      </a:r>
                    </a:p>
                  </a:txBody>
                  <a:tcPr marL="46152" marR="46152" marT="23076" marB="23076"/>
                </a:tc>
                <a:extLst>
                  <a:ext uri="{0D108BD9-81ED-4DB2-BD59-A6C34878D82A}">
                    <a16:rowId xmlns:a16="http://schemas.microsoft.com/office/drawing/2014/main" val="528181210"/>
                  </a:ext>
                </a:extLst>
              </a:tr>
              <a:tr h="187174">
                <a:tc>
                  <a:txBody>
                    <a:bodyPr/>
                    <a:lstStyle/>
                    <a:p>
                      <a:r>
                        <a:rPr lang="en-IN" sz="1800" dirty="0"/>
                        <a:t>No. of full length leaves</a:t>
                      </a:r>
                    </a:p>
                  </a:txBody>
                  <a:tcPr marL="46152" marR="46152" marT="23076" marB="23076"/>
                </a:tc>
                <a:tc>
                  <a:txBody>
                    <a:bodyPr/>
                    <a:lstStyle/>
                    <a:p>
                      <a:r>
                        <a:rPr lang="en-IN" sz="1800" dirty="0"/>
                        <a:t>2</a:t>
                      </a:r>
                    </a:p>
                  </a:txBody>
                  <a:tcPr marL="46152" marR="46152" marT="23076" marB="23076"/>
                </a:tc>
                <a:extLst>
                  <a:ext uri="{0D108BD9-81ED-4DB2-BD59-A6C34878D82A}">
                    <a16:rowId xmlns:a16="http://schemas.microsoft.com/office/drawing/2014/main" val="821389327"/>
                  </a:ext>
                </a:extLst>
              </a:tr>
              <a:tr h="187174">
                <a:tc>
                  <a:txBody>
                    <a:bodyPr/>
                    <a:lstStyle/>
                    <a:p>
                      <a:r>
                        <a:rPr lang="en-IN" sz="1800" dirty="0"/>
                        <a:t>No . Of graduated leaves</a:t>
                      </a:r>
                    </a:p>
                  </a:txBody>
                  <a:tcPr marL="46152" marR="46152" marT="23076" marB="23076"/>
                </a:tc>
                <a:tc>
                  <a:txBody>
                    <a:bodyPr/>
                    <a:lstStyle/>
                    <a:p>
                      <a:r>
                        <a:rPr lang="en-IN" sz="1800" dirty="0"/>
                        <a:t>3</a:t>
                      </a:r>
                    </a:p>
                  </a:txBody>
                  <a:tcPr marL="46152" marR="46152" marT="23076" marB="23076"/>
                </a:tc>
                <a:extLst>
                  <a:ext uri="{0D108BD9-81ED-4DB2-BD59-A6C34878D82A}">
                    <a16:rowId xmlns:a16="http://schemas.microsoft.com/office/drawing/2014/main" val="1362740723"/>
                  </a:ext>
                </a:extLst>
              </a:tr>
              <a:tr h="187174">
                <a:tc>
                  <a:txBody>
                    <a:bodyPr/>
                    <a:lstStyle/>
                    <a:p>
                      <a:r>
                        <a:rPr lang="en-IN" sz="1800" dirty="0"/>
                        <a:t>Thickness of leaves</a:t>
                      </a:r>
                    </a:p>
                  </a:txBody>
                  <a:tcPr marL="46152" marR="46152" marT="23076" marB="23076"/>
                </a:tc>
                <a:tc>
                  <a:txBody>
                    <a:bodyPr/>
                    <a:lstStyle/>
                    <a:p>
                      <a:r>
                        <a:rPr lang="en-IN" sz="1800" dirty="0"/>
                        <a:t>10 mm</a:t>
                      </a:r>
                    </a:p>
                  </a:txBody>
                  <a:tcPr marL="46152" marR="46152" marT="23076" marB="23076"/>
                </a:tc>
                <a:extLst>
                  <a:ext uri="{0D108BD9-81ED-4DB2-BD59-A6C34878D82A}">
                    <a16:rowId xmlns:a16="http://schemas.microsoft.com/office/drawing/2014/main" val="976138258"/>
                  </a:ext>
                </a:extLst>
              </a:tr>
              <a:tr h="187174">
                <a:tc>
                  <a:txBody>
                    <a:bodyPr/>
                    <a:lstStyle/>
                    <a:p>
                      <a:r>
                        <a:rPr lang="en-IN" sz="1800" dirty="0"/>
                        <a:t>Width of leaves</a:t>
                      </a:r>
                    </a:p>
                  </a:txBody>
                  <a:tcPr marL="46152" marR="46152" marT="23076" marB="23076"/>
                </a:tc>
                <a:tc>
                  <a:txBody>
                    <a:bodyPr/>
                    <a:lstStyle/>
                    <a:p>
                      <a:r>
                        <a:rPr lang="en-IN" sz="1800" dirty="0"/>
                        <a:t>80 mm</a:t>
                      </a:r>
                    </a:p>
                  </a:txBody>
                  <a:tcPr marL="46152" marR="46152" marT="23076" marB="23076"/>
                </a:tc>
                <a:extLst>
                  <a:ext uri="{0D108BD9-81ED-4DB2-BD59-A6C34878D82A}">
                    <a16:rowId xmlns:a16="http://schemas.microsoft.com/office/drawing/2014/main" val="4261090073"/>
                  </a:ext>
                </a:extLst>
              </a:tr>
              <a:tr h="187174">
                <a:tc>
                  <a:txBody>
                    <a:bodyPr/>
                    <a:lstStyle/>
                    <a:p>
                      <a:r>
                        <a:rPr lang="en-IN" sz="1800" dirty="0"/>
                        <a:t>Radius of Master Leaf</a:t>
                      </a:r>
                    </a:p>
                  </a:txBody>
                  <a:tcPr marL="46152" marR="46152" marT="23076" marB="23076"/>
                </a:tc>
                <a:tc>
                  <a:txBody>
                    <a:bodyPr/>
                    <a:lstStyle/>
                    <a:p>
                      <a:r>
                        <a:rPr lang="en-IN" sz="1800" dirty="0"/>
                        <a:t>1098 mm</a:t>
                      </a:r>
                    </a:p>
                  </a:txBody>
                  <a:tcPr marL="46152" marR="46152" marT="23076" marB="23076"/>
                </a:tc>
                <a:extLst>
                  <a:ext uri="{0D108BD9-81ED-4DB2-BD59-A6C34878D82A}">
                    <a16:rowId xmlns:a16="http://schemas.microsoft.com/office/drawing/2014/main" val="2275640874"/>
                  </a:ext>
                </a:extLst>
              </a:tr>
              <a:tr h="187174">
                <a:tc>
                  <a:txBody>
                    <a:bodyPr/>
                    <a:lstStyle/>
                    <a:p>
                      <a:r>
                        <a:rPr lang="en-IN" sz="1800" dirty="0"/>
                        <a:t>Length of leaves in increasing order</a:t>
                      </a:r>
                    </a:p>
                  </a:txBody>
                  <a:tcPr marL="46152" marR="46152" marT="23076" marB="23076"/>
                </a:tc>
                <a:tc>
                  <a:txBody>
                    <a:bodyPr/>
                    <a:lstStyle/>
                    <a:p>
                      <a:r>
                        <a:rPr lang="en-IN" sz="1800" dirty="0"/>
                        <a:t>315 mm,550 mm, 785 mm,1020 </a:t>
                      </a:r>
                      <a:r>
                        <a:rPr lang="en-IN" sz="1800" dirty="0" err="1"/>
                        <a:t>mm,1020</a:t>
                      </a:r>
                      <a:r>
                        <a:rPr lang="en-IN" sz="1800" dirty="0"/>
                        <a:t> mm</a:t>
                      </a:r>
                    </a:p>
                  </a:txBody>
                  <a:tcPr marL="46152" marR="46152" marT="23076" marB="23076"/>
                </a:tc>
                <a:extLst>
                  <a:ext uri="{0D108BD9-81ED-4DB2-BD59-A6C34878D82A}">
                    <a16:rowId xmlns:a16="http://schemas.microsoft.com/office/drawing/2014/main" val="2342329443"/>
                  </a:ext>
                </a:extLst>
              </a:tr>
              <a:tr h="187174">
                <a:tc>
                  <a:txBody>
                    <a:bodyPr/>
                    <a:lstStyle/>
                    <a:p>
                      <a:r>
                        <a:rPr lang="en-IN" sz="1800" dirty="0"/>
                        <a:t>Bandwidth</a:t>
                      </a:r>
                    </a:p>
                  </a:txBody>
                  <a:tcPr marL="46152" marR="46152" marT="23076" marB="23076"/>
                </a:tc>
                <a:tc>
                  <a:txBody>
                    <a:bodyPr/>
                    <a:lstStyle/>
                    <a:p>
                      <a:r>
                        <a:rPr lang="en-IN" sz="1800" dirty="0"/>
                        <a:t>80 mm</a:t>
                      </a:r>
                    </a:p>
                  </a:txBody>
                  <a:tcPr marL="46152" marR="46152" marT="23076" marB="23076"/>
                </a:tc>
                <a:extLst>
                  <a:ext uri="{0D108BD9-81ED-4DB2-BD59-A6C34878D82A}">
                    <a16:rowId xmlns:a16="http://schemas.microsoft.com/office/drawing/2014/main" val="2249893742"/>
                  </a:ext>
                </a:extLst>
              </a:tr>
            </a:tbl>
          </a:graphicData>
        </a:graphic>
      </p:graphicFrame>
      <p:sp>
        <p:nvSpPr>
          <p:cNvPr id="6" name="TextBox 5"/>
          <p:cNvSpPr txBox="1"/>
          <p:nvPr/>
        </p:nvSpPr>
        <p:spPr>
          <a:xfrm>
            <a:off x="6200503" y="4412553"/>
            <a:ext cx="5570156" cy="1200329"/>
          </a:xfrm>
          <a:prstGeom prst="rect">
            <a:avLst/>
          </a:prstGeom>
          <a:noFill/>
        </p:spPr>
        <p:txBody>
          <a:bodyPr wrap="square" rtlCol="0">
            <a:spAutoFit/>
          </a:bodyPr>
          <a:lstStyle/>
          <a:p>
            <a:pPr marL="285750" indent="-285750">
              <a:buFont typeface="Arial" panose="020B0604020202020204" pitchFamily="34" charset="0"/>
              <a:buChar char="•"/>
            </a:pPr>
            <a:r>
              <a:rPr lang="en-IN" dirty="0"/>
              <a:t>CATIA V5 was used for CAD modelling </a:t>
            </a:r>
          </a:p>
          <a:p>
            <a:pPr marL="285750" indent="-285750">
              <a:buFont typeface="Arial" panose="020B0604020202020204" pitchFamily="34" charset="0"/>
              <a:buChar char="•"/>
            </a:pPr>
            <a:r>
              <a:rPr lang="en-IN" dirty="0"/>
              <a:t>Dimensions were taken from one of the research papers and suitable assumptions were done for bolt </a:t>
            </a:r>
            <a:r>
              <a:rPr lang="en-IN" dirty="0" err="1"/>
              <a:t>dia</a:t>
            </a:r>
            <a:r>
              <a:rPr lang="en-IN" dirty="0"/>
              <a:t> </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863" y="4076885"/>
            <a:ext cx="4401006" cy="1638416"/>
          </a:xfrm>
          <a:prstGeom prst="rect">
            <a:avLst/>
          </a:prstGeom>
        </p:spPr>
      </p:pic>
    </p:spTree>
    <p:extLst>
      <p:ext uri="{BB962C8B-B14F-4D97-AF65-F5344CB8AC3E}">
        <p14:creationId xmlns:p14="http://schemas.microsoft.com/office/powerpoint/2010/main" val="2451362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762"/>
            <a:ext cx="10515600" cy="1325563"/>
          </a:xfrm>
        </p:spPr>
        <p:txBody>
          <a:bodyPr>
            <a:normAutofit/>
          </a:bodyPr>
          <a:lstStyle/>
          <a:p>
            <a:r>
              <a:rPr lang="en-IN" sz="3200" b="1" u="sng" dirty="0"/>
              <a:t>MODAL ANALYSIS</a:t>
            </a:r>
          </a:p>
        </p:txBody>
      </p:sp>
      <p:pic>
        <p:nvPicPr>
          <p:cNvPr id="4" name="Content Placeholder 3"/>
          <p:cNvPicPr>
            <a:picLocks noGrp="1" noChangeAspect="1"/>
          </p:cNvPicPr>
          <p:nvPr>
            <p:ph idx="1"/>
          </p:nvPr>
        </p:nvPicPr>
        <p:blipFill>
          <a:blip r:embed="rId2"/>
          <a:stretch>
            <a:fillRect/>
          </a:stretch>
        </p:blipFill>
        <p:spPr>
          <a:xfrm>
            <a:off x="6346200" y="924745"/>
            <a:ext cx="5007600" cy="2731108"/>
          </a:xfrm>
          <a:prstGeom prst="rect">
            <a:avLst/>
          </a:prstGeom>
        </p:spPr>
      </p:pic>
      <p:pic>
        <p:nvPicPr>
          <p:cNvPr id="5" name="Picture 4"/>
          <p:cNvPicPr>
            <a:picLocks noChangeAspect="1"/>
          </p:cNvPicPr>
          <p:nvPr/>
        </p:nvPicPr>
        <p:blipFill>
          <a:blip r:embed="rId3"/>
          <a:stretch>
            <a:fillRect/>
          </a:stretch>
        </p:blipFill>
        <p:spPr>
          <a:xfrm>
            <a:off x="838200" y="924745"/>
            <a:ext cx="5009160" cy="2752812"/>
          </a:xfrm>
          <a:prstGeom prst="rect">
            <a:avLst/>
          </a:prstGeom>
        </p:spPr>
      </p:pic>
      <p:pic>
        <p:nvPicPr>
          <p:cNvPr id="6" name="Picture 5"/>
          <p:cNvPicPr>
            <a:picLocks noChangeAspect="1"/>
          </p:cNvPicPr>
          <p:nvPr/>
        </p:nvPicPr>
        <p:blipFill>
          <a:blip r:embed="rId4"/>
          <a:stretch>
            <a:fillRect/>
          </a:stretch>
        </p:blipFill>
        <p:spPr>
          <a:xfrm>
            <a:off x="839760" y="4009080"/>
            <a:ext cx="5007600" cy="2713445"/>
          </a:xfrm>
          <a:prstGeom prst="rect">
            <a:avLst/>
          </a:prstGeom>
        </p:spPr>
      </p:pic>
      <p:pic>
        <p:nvPicPr>
          <p:cNvPr id="7" name="Picture 6"/>
          <p:cNvPicPr>
            <a:picLocks noChangeAspect="1"/>
          </p:cNvPicPr>
          <p:nvPr/>
        </p:nvPicPr>
        <p:blipFill>
          <a:blip r:embed="rId5"/>
          <a:stretch>
            <a:fillRect/>
          </a:stretch>
        </p:blipFill>
        <p:spPr>
          <a:xfrm>
            <a:off x="6346200" y="4001971"/>
            <a:ext cx="5007600" cy="2720554"/>
          </a:xfrm>
          <a:prstGeom prst="rect">
            <a:avLst/>
          </a:prstGeom>
        </p:spPr>
      </p:pic>
    </p:spTree>
    <p:extLst>
      <p:ext uri="{BB962C8B-B14F-4D97-AF65-F5344CB8AC3E}">
        <p14:creationId xmlns:p14="http://schemas.microsoft.com/office/powerpoint/2010/main" val="3770219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36361"/>
          </a:xfrm>
        </p:spPr>
        <p:txBody>
          <a:bodyPr>
            <a:normAutofit/>
          </a:bodyPr>
          <a:lstStyle/>
          <a:p>
            <a:r>
              <a:rPr lang="en-IN" sz="3200" b="1" u="sng" dirty="0"/>
              <a:t>THEORETICAL VALIDATION</a:t>
            </a:r>
          </a:p>
        </p:txBody>
      </p:sp>
      <p:sp>
        <p:nvSpPr>
          <p:cNvPr id="3" name="Content Placeholder 2"/>
          <p:cNvSpPr>
            <a:spLocks noGrp="1"/>
          </p:cNvSpPr>
          <p:nvPr>
            <p:ph idx="1"/>
          </p:nvPr>
        </p:nvSpPr>
        <p:spPr>
          <a:xfrm>
            <a:off x="838200" y="1001486"/>
            <a:ext cx="10515600" cy="5643154"/>
          </a:xfrm>
        </p:spPr>
        <p:txBody>
          <a:bodyPr/>
          <a:lstStyle/>
          <a:p>
            <a:r>
              <a:rPr lang="en-IN" sz="1800" dirty="0"/>
              <a:t>Rayleigh Ritz Method was used for theoretical validation</a:t>
            </a:r>
          </a:p>
          <a:p>
            <a:r>
              <a:rPr lang="en-IN" sz="1800" dirty="0"/>
              <a:t>X=0 was taken at the eye</a:t>
            </a:r>
          </a:p>
          <a:p>
            <a:r>
              <a:rPr lang="en-IN" sz="1800" dirty="0"/>
              <a:t>X=c1(x/l)</a:t>
            </a:r>
            <a:r>
              <a:rPr lang="en-IN" sz="1800" baseline="30000" dirty="0"/>
              <a:t>2</a:t>
            </a:r>
            <a:r>
              <a:rPr lang="en-IN" sz="1800" dirty="0"/>
              <a:t>+c2(x/l)</a:t>
            </a:r>
            <a:r>
              <a:rPr lang="en-IN" sz="1800" baseline="30000" dirty="0"/>
              <a:t>3</a:t>
            </a:r>
            <a:r>
              <a:rPr lang="en-IN" sz="1800" dirty="0"/>
              <a:t>+c3(x/l)</a:t>
            </a:r>
            <a:r>
              <a:rPr lang="en-IN" sz="1800" baseline="30000" dirty="0"/>
              <a:t>4</a:t>
            </a:r>
            <a:endParaRPr lang="en-IN" sz="1800" dirty="0"/>
          </a:p>
          <a:p>
            <a:r>
              <a:rPr lang="en-IN" sz="1800" dirty="0"/>
              <a:t>Rayleigh Quotient, R, was calculated using stepped beam formula</a:t>
            </a:r>
          </a:p>
          <a:p>
            <a:endParaRPr lang="en-IN" sz="1800" dirty="0"/>
          </a:p>
          <a:p>
            <a:endParaRPr lang="en-IN" sz="1800" dirty="0"/>
          </a:p>
          <a:p>
            <a:endParaRPr lang="en-IN" sz="1800" dirty="0"/>
          </a:p>
          <a:p>
            <a:endParaRPr lang="en-IN" sz="1800" dirty="0"/>
          </a:p>
          <a:p>
            <a:pPr marL="0" indent="0">
              <a:buNone/>
            </a:pPr>
            <a:endParaRPr lang="en-IN" sz="1800" dirty="0"/>
          </a:p>
        </p:txBody>
      </p:sp>
      <p:pic>
        <p:nvPicPr>
          <p:cNvPr id="4" name="Picture 3"/>
          <p:cNvPicPr>
            <a:picLocks noChangeAspect="1"/>
          </p:cNvPicPr>
          <p:nvPr/>
        </p:nvPicPr>
        <p:blipFill rotWithShape="1">
          <a:blip r:embed="rId2"/>
          <a:srcRect r="16326" b="10981"/>
          <a:stretch/>
        </p:blipFill>
        <p:spPr>
          <a:xfrm>
            <a:off x="1097280" y="2649080"/>
            <a:ext cx="4998720" cy="2190446"/>
          </a:xfrm>
          <a:prstGeom prst="rect">
            <a:avLst/>
          </a:prstGeom>
        </p:spPr>
      </p:pic>
      <p:pic>
        <p:nvPicPr>
          <p:cNvPr id="5" name="Picture 4"/>
          <p:cNvPicPr>
            <a:picLocks noChangeAspect="1"/>
          </p:cNvPicPr>
          <p:nvPr/>
        </p:nvPicPr>
        <p:blipFill>
          <a:blip r:embed="rId3"/>
          <a:stretch>
            <a:fillRect/>
          </a:stretch>
        </p:blipFill>
        <p:spPr>
          <a:xfrm>
            <a:off x="8034204" y="3172997"/>
            <a:ext cx="2723604" cy="2267300"/>
          </a:xfrm>
          <a:prstGeom prst="rect">
            <a:avLst/>
          </a:prstGeom>
        </p:spPr>
      </p:pic>
      <p:pic>
        <p:nvPicPr>
          <p:cNvPr id="6" name="Picture 5"/>
          <p:cNvPicPr>
            <a:picLocks noChangeAspect="1"/>
          </p:cNvPicPr>
          <p:nvPr/>
        </p:nvPicPr>
        <p:blipFill>
          <a:blip r:embed="rId4"/>
          <a:stretch>
            <a:fillRect/>
          </a:stretch>
        </p:blipFill>
        <p:spPr>
          <a:xfrm>
            <a:off x="8097883" y="1430050"/>
            <a:ext cx="2148840" cy="790466"/>
          </a:xfrm>
          <a:prstGeom prst="rect">
            <a:avLst/>
          </a:prstGeom>
        </p:spPr>
      </p:pic>
      <p:pic>
        <p:nvPicPr>
          <p:cNvPr id="10" name="Picture 9"/>
          <p:cNvPicPr>
            <a:picLocks noChangeAspect="1"/>
          </p:cNvPicPr>
          <p:nvPr/>
        </p:nvPicPr>
        <p:blipFill rotWithShape="1">
          <a:blip r:embed="rId5"/>
          <a:srcRect l="8563" r="5042" b="25080"/>
          <a:stretch/>
        </p:blipFill>
        <p:spPr>
          <a:xfrm>
            <a:off x="1158240" y="5142670"/>
            <a:ext cx="5016138" cy="1344450"/>
          </a:xfrm>
          <a:prstGeom prst="rect">
            <a:avLst/>
          </a:prstGeom>
        </p:spPr>
      </p:pic>
      <p:sp>
        <p:nvSpPr>
          <p:cNvPr id="11" name="TextBox 10"/>
          <p:cNvSpPr txBox="1"/>
          <p:nvPr/>
        </p:nvSpPr>
        <p:spPr>
          <a:xfrm>
            <a:off x="7987394" y="5556068"/>
            <a:ext cx="2770414" cy="646331"/>
          </a:xfrm>
          <a:prstGeom prst="rect">
            <a:avLst/>
          </a:prstGeom>
          <a:noFill/>
        </p:spPr>
        <p:txBody>
          <a:bodyPr wrap="square" rtlCol="0">
            <a:spAutoFit/>
          </a:bodyPr>
          <a:lstStyle/>
          <a:p>
            <a:r>
              <a:rPr lang="en-IN" dirty="0"/>
              <a:t>Stepped beam formulation of spring into 4 elements</a:t>
            </a:r>
          </a:p>
        </p:txBody>
      </p:sp>
    </p:spTree>
    <p:extLst>
      <p:ext uri="{BB962C8B-B14F-4D97-AF65-F5344CB8AC3E}">
        <p14:creationId xmlns:p14="http://schemas.microsoft.com/office/powerpoint/2010/main" val="1606456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65125"/>
            <a:ext cx="10515600" cy="636361"/>
          </a:xfrm>
        </p:spPr>
        <p:txBody>
          <a:bodyPr>
            <a:normAutofit/>
          </a:bodyPr>
          <a:lstStyle/>
          <a:p>
            <a:r>
              <a:rPr lang="en-IN" sz="3200" b="1" u="sng" dirty="0"/>
              <a:t>THEORETICAL VALIDATION</a:t>
            </a:r>
          </a:p>
        </p:txBody>
      </p:sp>
      <p:pic>
        <p:nvPicPr>
          <p:cNvPr id="5" name="Content Placeholder 4"/>
          <p:cNvPicPr>
            <a:picLocks noChangeAspect="1"/>
          </p:cNvPicPr>
          <p:nvPr/>
        </p:nvPicPr>
        <p:blipFill rotWithShape="1">
          <a:blip r:embed="rId2" cstate="print">
            <a:extLst>
              <a:ext uri="{28A0092B-C50C-407E-A947-70E740481C1C}">
                <a14:useLocalDpi xmlns:a14="http://schemas.microsoft.com/office/drawing/2010/main" val="0"/>
              </a:ext>
            </a:extLst>
          </a:blip>
          <a:srcRect l="22736" t="21486" b="6942"/>
          <a:stretch/>
        </p:blipFill>
        <p:spPr>
          <a:xfrm>
            <a:off x="838200" y="1001486"/>
            <a:ext cx="8854440" cy="5314734"/>
          </a:xfrm>
          <a:prstGeom prst="rect">
            <a:avLst/>
          </a:prstGeom>
        </p:spPr>
      </p:pic>
      <p:sp>
        <p:nvSpPr>
          <p:cNvPr id="6" name="TextBox 5"/>
          <p:cNvSpPr txBox="1"/>
          <p:nvPr/>
        </p:nvSpPr>
        <p:spPr>
          <a:xfrm>
            <a:off x="2443173" y="6386252"/>
            <a:ext cx="6650334" cy="338554"/>
          </a:xfrm>
          <a:prstGeom prst="rect">
            <a:avLst/>
          </a:prstGeom>
          <a:noFill/>
        </p:spPr>
        <p:txBody>
          <a:bodyPr wrap="square" rtlCol="0">
            <a:spAutoFit/>
          </a:bodyPr>
          <a:lstStyle/>
          <a:p>
            <a:r>
              <a:rPr lang="en-IN" sz="1600" dirty="0"/>
              <a:t>MATLAB code for obtaining R using integration</a:t>
            </a:r>
          </a:p>
        </p:txBody>
      </p:sp>
    </p:spTree>
    <p:extLst>
      <p:ext uri="{BB962C8B-B14F-4D97-AF65-F5344CB8AC3E}">
        <p14:creationId xmlns:p14="http://schemas.microsoft.com/office/powerpoint/2010/main" val="1250054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838200" y="365125"/>
            <a:ext cx="10515600" cy="6363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u="sng" dirty="0"/>
              <a:t>THEORETICAL VALIDATION</a:t>
            </a:r>
          </a:p>
        </p:txBody>
      </p:sp>
      <p:sp>
        <p:nvSpPr>
          <p:cNvPr id="6" name="TextBox 5"/>
          <p:cNvSpPr txBox="1"/>
          <p:nvPr/>
        </p:nvSpPr>
        <p:spPr>
          <a:xfrm>
            <a:off x="1001486" y="1114697"/>
            <a:ext cx="4894217" cy="3970318"/>
          </a:xfrm>
          <a:prstGeom prst="rect">
            <a:avLst/>
          </a:prstGeom>
          <a:noFill/>
        </p:spPr>
        <p:txBody>
          <a:bodyPr wrap="square" rtlCol="0">
            <a:spAutoFit/>
          </a:bodyPr>
          <a:lstStyle/>
          <a:p>
            <a:pPr marL="285750" indent="-285750">
              <a:buFont typeface="Arial" panose="020B0604020202020204" pitchFamily="34" charset="0"/>
              <a:buChar char="•"/>
            </a:pPr>
            <a:r>
              <a:rPr lang="en-IN" dirty="0"/>
              <a:t>Equation in Matrix form was obtained</a:t>
            </a:r>
          </a:p>
          <a:p>
            <a:endParaRPr lang="en-IN" dirty="0"/>
          </a:p>
          <a:p>
            <a:r>
              <a:rPr lang="en-IN" dirty="0"/>
              <a:t>                     [K]{c}=</a:t>
            </a:r>
            <a:r>
              <a:rPr lang="el-GR" dirty="0"/>
              <a:t>λ</a:t>
            </a:r>
            <a:r>
              <a:rPr lang="en-IN" dirty="0"/>
              <a:t>[M]{c}</a:t>
            </a:r>
          </a:p>
          <a:p>
            <a:endParaRPr lang="en-IN" dirty="0"/>
          </a:p>
          <a:p>
            <a:r>
              <a:rPr lang="en-IN" dirty="0"/>
              <a:t>          where </a:t>
            </a:r>
            <a:r>
              <a:rPr lang="el-GR" dirty="0"/>
              <a:t>λ</a:t>
            </a:r>
            <a:r>
              <a:rPr lang="en-IN" dirty="0"/>
              <a:t>=100*</a:t>
            </a:r>
            <a:r>
              <a:rPr lang="el-GR" dirty="0"/>
              <a:t>ω</a:t>
            </a:r>
            <a:r>
              <a:rPr lang="en-IN" baseline="30000" dirty="0"/>
              <a:t>2</a:t>
            </a:r>
            <a:r>
              <a:rPr lang="en-IN" dirty="0"/>
              <a:t>*</a:t>
            </a:r>
            <a:r>
              <a:rPr lang="el-GR" dirty="0"/>
              <a:t>ρ</a:t>
            </a:r>
            <a:r>
              <a:rPr lang="en-IN" dirty="0"/>
              <a:t>/E</a:t>
            </a:r>
          </a:p>
          <a:p>
            <a:endParaRPr lang="en-IN" dirty="0"/>
          </a:p>
          <a:p>
            <a:r>
              <a:rPr lang="en-IN" dirty="0"/>
              <a:t>           </a:t>
            </a:r>
            <a:r>
              <a:rPr lang="el-GR" dirty="0"/>
              <a:t>ρ</a:t>
            </a:r>
            <a:r>
              <a:rPr lang="en-IN" dirty="0"/>
              <a:t>-density of the material</a:t>
            </a:r>
          </a:p>
          <a:p>
            <a:r>
              <a:rPr lang="en-IN" dirty="0"/>
              <a:t>           E- Young’s Modulus</a:t>
            </a:r>
          </a:p>
          <a:p>
            <a:pPr marL="285750" indent="-285750">
              <a:buFont typeface="Arial" panose="020B0604020202020204" pitchFamily="34" charset="0"/>
              <a:buChar char="•"/>
            </a:pPr>
            <a:r>
              <a:rPr lang="en-IN" dirty="0"/>
              <a:t>Eigen values of M</a:t>
            </a:r>
            <a:r>
              <a:rPr lang="en-IN" baseline="30000" dirty="0"/>
              <a:t>-1</a:t>
            </a:r>
            <a:r>
              <a:rPr lang="en-IN" dirty="0"/>
              <a:t>K matrix gave the values of</a:t>
            </a:r>
          </a:p>
          <a:p>
            <a:r>
              <a:rPr lang="en-IN" dirty="0"/>
              <a:t>      </a:t>
            </a:r>
            <a:r>
              <a:rPr lang="el-GR" dirty="0"/>
              <a:t>λ</a:t>
            </a:r>
            <a:r>
              <a:rPr lang="en-IN" dirty="0"/>
              <a:t> and corresponding eigenvectors which were   </a:t>
            </a:r>
          </a:p>
          <a:p>
            <a:r>
              <a:rPr lang="en-IN" dirty="0"/>
              <a:t>     used to calculate natural frequency and        </a:t>
            </a:r>
          </a:p>
          <a:p>
            <a:r>
              <a:rPr lang="en-IN" dirty="0"/>
              <a:t>     </a:t>
            </a:r>
            <a:r>
              <a:rPr lang="en-IN" dirty="0" err="1"/>
              <a:t>modeshapes</a:t>
            </a:r>
            <a:r>
              <a:rPr lang="en-IN" dirty="0"/>
              <a:t> respectively for different materials </a:t>
            </a:r>
          </a:p>
          <a:p>
            <a:r>
              <a:rPr lang="en-IN" dirty="0"/>
              <a:t>     by changing the values of density and young’s   </a:t>
            </a:r>
          </a:p>
          <a:p>
            <a:r>
              <a:rPr lang="en-IN" dirty="0"/>
              <a:t>     modulus.</a:t>
            </a:r>
          </a:p>
        </p:txBody>
      </p:sp>
      <p:pic>
        <p:nvPicPr>
          <p:cNvPr id="15"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8537" t="2290" r="4783" b="5744"/>
          <a:stretch/>
        </p:blipFill>
        <p:spPr>
          <a:xfrm>
            <a:off x="6496596" y="3777598"/>
            <a:ext cx="4180114" cy="2614834"/>
          </a:xfrm>
        </p:spPr>
      </p:pic>
      <p:sp>
        <p:nvSpPr>
          <p:cNvPr id="16" name="TextBox 15"/>
          <p:cNvSpPr txBox="1"/>
          <p:nvPr/>
        </p:nvSpPr>
        <p:spPr>
          <a:xfrm>
            <a:off x="6897189" y="6518256"/>
            <a:ext cx="3866607" cy="369332"/>
          </a:xfrm>
          <a:prstGeom prst="rect">
            <a:avLst/>
          </a:prstGeom>
          <a:noFill/>
        </p:spPr>
        <p:txBody>
          <a:bodyPr wrap="square" rtlCol="0">
            <a:spAutoFit/>
          </a:bodyPr>
          <a:lstStyle/>
          <a:p>
            <a:pPr algn="ctr"/>
            <a:r>
              <a:rPr lang="en-IN" dirty="0" err="1"/>
              <a:t>Modeshapes</a:t>
            </a:r>
            <a:r>
              <a:rPr lang="en-IN" dirty="0"/>
              <a:t> For Steel Material</a:t>
            </a:r>
          </a:p>
        </p:txBody>
      </p:sp>
      <p:pic>
        <p:nvPicPr>
          <p:cNvPr id="17" name="Picture 16"/>
          <p:cNvPicPr>
            <a:picLocks noChangeAspect="1"/>
          </p:cNvPicPr>
          <p:nvPr/>
        </p:nvPicPr>
        <p:blipFill rotWithShape="1">
          <a:blip r:embed="rId3" cstate="print">
            <a:extLst>
              <a:ext uri="{28A0092B-C50C-407E-A947-70E740481C1C}">
                <a14:useLocalDpi xmlns:a14="http://schemas.microsoft.com/office/drawing/2010/main" val="0"/>
              </a:ext>
            </a:extLst>
          </a:blip>
          <a:srcRect l="22684" t="22581" b="7463"/>
          <a:stretch/>
        </p:blipFill>
        <p:spPr>
          <a:xfrm>
            <a:off x="6156958" y="501600"/>
            <a:ext cx="4711338" cy="2664308"/>
          </a:xfrm>
          <a:prstGeom prst="rect">
            <a:avLst/>
          </a:prstGeom>
        </p:spPr>
      </p:pic>
      <p:sp>
        <p:nvSpPr>
          <p:cNvPr id="18" name="Oval 17"/>
          <p:cNvSpPr/>
          <p:nvPr/>
        </p:nvSpPr>
        <p:spPr>
          <a:xfrm>
            <a:off x="6156958" y="2384579"/>
            <a:ext cx="635727" cy="609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p:cNvSpPr txBox="1"/>
          <p:nvPr/>
        </p:nvSpPr>
        <p:spPr>
          <a:xfrm>
            <a:off x="6089468" y="3192823"/>
            <a:ext cx="4090851" cy="584775"/>
          </a:xfrm>
          <a:prstGeom prst="rect">
            <a:avLst/>
          </a:prstGeom>
          <a:noFill/>
        </p:spPr>
        <p:txBody>
          <a:bodyPr wrap="square" rtlCol="0">
            <a:spAutoFit/>
          </a:bodyPr>
          <a:lstStyle/>
          <a:p>
            <a:r>
              <a:rPr lang="en-IN" sz="1600" dirty="0"/>
              <a:t>MATLAB code for calculating eigenvalues and </a:t>
            </a:r>
            <a:r>
              <a:rPr lang="en-IN" sz="1600" dirty="0" err="1"/>
              <a:t>eigen</a:t>
            </a:r>
            <a:r>
              <a:rPr lang="en-IN" sz="1600" dirty="0"/>
              <a:t> vectors</a:t>
            </a:r>
          </a:p>
        </p:txBody>
      </p:sp>
    </p:spTree>
    <p:extLst>
      <p:ext uri="{BB962C8B-B14F-4D97-AF65-F5344CB8AC3E}">
        <p14:creationId xmlns:p14="http://schemas.microsoft.com/office/powerpoint/2010/main" val="1615320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881743" y="725065"/>
            <a:ext cx="10130248" cy="6567759"/>
            <a:chOff x="6601098" y="4004595"/>
            <a:chExt cx="4439194" cy="2878069"/>
          </a:xfrm>
        </p:grpSpPr>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2511" t="22164" b="6909"/>
            <a:stretch/>
          </p:blipFill>
          <p:spPr>
            <a:xfrm>
              <a:off x="6601098" y="4004595"/>
              <a:ext cx="4439194" cy="2539515"/>
            </a:xfrm>
            <a:prstGeom prst="rect">
              <a:avLst/>
            </a:prstGeom>
          </p:spPr>
        </p:pic>
        <p:sp>
          <p:nvSpPr>
            <p:cNvPr id="6" name="TextBox 5"/>
            <p:cNvSpPr txBox="1"/>
            <p:nvPr/>
          </p:nvSpPr>
          <p:spPr>
            <a:xfrm>
              <a:off x="6601098" y="6544110"/>
              <a:ext cx="4439194" cy="338554"/>
            </a:xfrm>
            <a:prstGeom prst="rect">
              <a:avLst/>
            </a:prstGeom>
            <a:noFill/>
          </p:spPr>
          <p:txBody>
            <a:bodyPr wrap="square" rtlCol="0">
              <a:spAutoFit/>
            </a:bodyPr>
            <a:lstStyle/>
            <a:p>
              <a:pPr algn="ctr"/>
              <a:r>
                <a:rPr lang="en-IN" sz="1600" dirty="0"/>
                <a:t>MATLAB code for plotting </a:t>
              </a:r>
              <a:r>
                <a:rPr lang="en-IN" sz="1600" dirty="0" err="1"/>
                <a:t>Modeshapes</a:t>
              </a:r>
              <a:endParaRPr lang="en-IN" sz="1600" dirty="0"/>
            </a:p>
          </p:txBody>
        </p:sp>
      </p:grpSp>
      <p:sp>
        <p:nvSpPr>
          <p:cNvPr id="7" name="Title 1"/>
          <p:cNvSpPr>
            <a:spLocks noGrp="1"/>
          </p:cNvSpPr>
          <p:nvPr>
            <p:ph type="title"/>
          </p:nvPr>
        </p:nvSpPr>
        <p:spPr>
          <a:xfrm>
            <a:off x="881743" y="53433"/>
            <a:ext cx="10515600" cy="636361"/>
          </a:xfrm>
        </p:spPr>
        <p:txBody>
          <a:bodyPr>
            <a:normAutofit/>
          </a:bodyPr>
          <a:lstStyle/>
          <a:p>
            <a:r>
              <a:rPr lang="en-IN" sz="3200" b="1" u="sng" dirty="0"/>
              <a:t>THEORETICAL VALIDATION</a:t>
            </a:r>
          </a:p>
        </p:txBody>
      </p:sp>
    </p:spTree>
    <p:extLst>
      <p:ext uri="{BB962C8B-B14F-4D97-AF65-F5344CB8AC3E}">
        <p14:creationId xmlns:p14="http://schemas.microsoft.com/office/powerpoint/2010/main" val="21078244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TotalTime>
  <Words>730</Words>
  <Application>Microsoft Office PowerPoint</Application>
  <PresentationFormat>Widescreen</PresentationFormat>
  <Paragraphs>130</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MECHANICAL VIBRATION PROJECT</vt:lpstr>
      <vt:lpstr>PowerPoint Presentation</vt:lpstr>
      <vt:lpstr>PowerPoint Presentation</vt:lpstr>
      <vt:lpstr>CAD MODELLING</vt:lpstr>
      <vt:lpstr>MODAL ANALYSIS</vt:lpstr>
      <vt:lpstr>THEORETICAL VALIDATION</vt:lpstr>
      <vt:lpstr>THEORETICAL VALIDATION</vt:lpstr>
      <vt:lpstr>PowerPoint Presentation</vt:lpstr>
      <vt:lpstr>THEORETICAL VALIDATION</vt:lpstr>
      <vt:lpstr>THEORETICAL VALIDATION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MECHANICAL VIBRATION MINI PROJECT</dc:title>
  <dc:creator>Pavan kumar Motamarri</dc:creator>
  <cp:lastModifiedBy>guru m</cp:lastModifiedBy>
  <cp:revision>41</cp:revision>
  <dcterms:created xsi:type="dcterms:W3CDTF">2023-11-09T20:28:28Z</dcterms:created>
  <dcterms:modified xsi:type="dcterms:W3CDTF">2025-10-26T14:50:31Z</dcterms:modified>
</cp:coreProperties>
</file>

<file path=docProps/thumbnail.jpeg>
</file>